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49"/>
  </p:notesMasterIdLst>
  <p:sldIdLst>
    <p:sldId id="256" r:id="rId2"/>
    <p:sldId id="330" r:id="rId3"/>
    <p:sldId id="348" r:id="rId4"/>
    <p:sldId id="322" r:id="rId5"/>
    <p:sldId id="323" r:id="rId6"/>
    <p:sldId id="281" r:id="rId7"/>
    <p:sldId id="282" r:id="rId8"/>
    <p:sldId id="33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49" r:id="rId30"/>
    <p:sldId id="350" r:id="rId31"/>
    <p:sldId id="304" r:id="rId32"/>
    <p:sldId id="305" r:id="rId33"/>
    <p:sldId id="306" r:id="rId34"/>
    <p:sldId id="307" r:id="rId35"/>
    <p:sldId id="351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47" r:id="rId4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4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1AF12B-8202-4F3C-A267-6C0E64C6379E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E69AA14-0F6E-450A-85DA-A36ABDF9612A}">
      <dgm:prSet phldrT="[Metin]" custT="1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tr-TR" sz="4000" dirty="0" smtClean="0"/>
            <a:t>Gönüllü</a:t>
          </a:r>
          <a:endParaRPr lang="en-US" sz="4000" dirty="0"/>
        </a:p>
      </dgm:t>
    </dgm:pt>
    <dgm:pt modelId="{827F1289-5672-4017-B4C5-CE89EC08567A}" type="parTrans" cxnId="{3E92486D-A8F6-425D-87DE-7455CA959DA0}">
      <dgm:prSet/>
      <dgm:spPr/>
      <dgm:t>
        <a:bodyPr/>
        <a:lstStyle/>
        <a:p>
          <a:endParaRPr lang="en-US"/>
        </a:p>
      </dgm:t>
    </dgm:pt>
    <dgm:pt modelId="{B359C86D-6190-4D11-AD1B-AFAE453FCFBD}" type="sibTrans" cxnId="{3E92486D-A8F6-425D-87DE-7455CA959DA0}">
      <dgm:prSet/>
      <dgm:spPr/>
      <dgm:t>
        <a:bodyPr/>
        <a:lstStyle/>
        <a:p>
          <a:endParaRPr lang="en-US"/>
        </a:p>
      </dgm:t>
    </dgm:pt>
    <dgm:pt modelId="{A9887CF4-4D31-48D6-8E22-EE5E59808E19}">
      <dgm:prSet phldrT="[Metin]" custT="1"/>
      <dgm:spPr>
        <a:solidFill>
          <a:srgbClr val="00B050">
            <a:alpha val="50000"/>
          </a:srgb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4000" dirty="0" smtClean="0"/>
            <a:t>    Araştırmacı</a:t>
          </a:r>
          <a:endParaRPr lang="en-US" sz="4000" dirty="0" smtClean="0"/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dirty="0"/>
        </a:p>
      </dgm:t>
    </dgm:pt>
    <dgm:pt modelId="{32CC4820-A2D0-4E09-9BEA-1DDF2D900D7A}" type="parTrans" cxnId="{BCB5C34E-168E-4360-8137-D529652DFA52}">
      <dgm:prSet/>
      <dgm:spPr/>
      <dgm:t>
        <a:bodyPr/>
        <a:lstStyle/>
        <a:p>
          <a:endParaRPr lang="en-US"/>
        </a:p>
      </dgm:t>
    </dgm:pt>
    <dgm:pt modelId="{37032754-18DC-4058-828D-E500E115435B}" type="sibTrans" cxnId="{BCB5C34E-168E-4360-8137-D529652DFA52}">
      <dgm:prSet/>
      <dgm:spPr/>
      <dgm:t>
        <a:bodyPr/>
        <a:lstStyle/>
        <a:p>
          <a:endParaRPr lang="en-US"/>
        </a:p>
      </dgm:t>
    </dgm:pt>
    <dgm:pt modelId="{52AA5254-6BEC-4F9D-AF5B-6BCE87885D01}">
      <dgm:prSet phldrT="[Metin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tr-TR" sz="4000" dirty="0" smtClean="0"/>
            <a:t>Araştırma  </a:t>
          </a:r>
          <a:endParaRPr lang="en-US" sz="4000" dirty="0"/>
        </a:p>
      </dgm:t>
    </dgm:pt>
    <dgm:pt modelId="{DEAA2D55-80E7-4768-80F4-F11BC14295E9}" type="parTrans" cxnId="{FCFE3A8C-DD3D-416B-B2B2-23F54A321E59}">
      <dgm:prSet/>
      <dgm:spPr/>
      <dgm:t>
        <a:bodyPr/>
        <a:lstStyle/>
        <a:p>
          <a:endParaRPr lang="en-US"/>
        </a:p>
      </dgm:t>
    </dgm:pt>
    <dgm:pt modelId="{9FA131F8-79D1-43DA-A834-3FAB45F192D2}" type="sibTrans" cxnId="{FCFE3A8C-DD3D-416B-B2B2-23F54A321E59}">
      <dgm:prSet/>
      <dgm:spPr/>
      <dgm:t>
        <a:bodyPr/>
        <a:lstStyle/>
        <a:p>
          <a:endParaRPr lang="en-US"/>
        </a:p>
      </dgm:t>
    </dgm:pt>
    <dgm:pt modelId="{3600A8D9-8591-48FF-A859-2084EE39478C}" type="pres">
      <dgm:prSet presAssocID="{831AF12B-8202-4F3C-A267-6C0E64C6379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7EFDA9-832F-4902-AF1C-18DEDDC8D87E}" type="pres">
      <dgm:prSet presAssocID="{CE69AA14-0F6E-450A-85DA-A36ABDF9612A}" presName="circ1" presStyleLbl="vennNode1" presStyleIdx="0" presStyleCnt="3" custScaleX="184101"/>
      <dgm:spPr/>
      <dgm:t>
        <a:bodyPr/>
        <a:lstStyle/>
        <a:p>
          <a:endParaRPr lang="en-US"/>
        </a:p>
      </dgm:t>
    </dgm:pt>
    <dgm:pt modelId="{22A7F875-A707-4F66-9868-B56B81629B27}" type="pres">
      <dgm:prSet presAssocID="{CE69AA14-0F6E-450A-85DA-A36ABDF9612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29CFEF-398A-477E-A171-ADE785D5D342}" type="pres">
      <dgm:prSet presAssocID="{A9887CF4-4D31-48D6-8E22-EE5E59808E19}" presName="circ2" presStyleLbl="vennNode1" presStyleIdx="1" presStyleCnt="3" custScaleX="184101" custLinFactNeighborX="14464" custLinFactNeighborY="1552"/>
      <dgm:spPr/>
      <dgm:t>
        <a:bodyPr/>
        <a:lstStyle/>
        <a:p>
          <a:endParaRPr lang="en-US"/>
        </a:p>
      </dgm:t>
    </dgm:pt>
    <dgm:pt modelId="{E3191570-3BB0-4785-AACF-E6E294F5B23E}" type="pres">
      <dgm:prSet presAssocID="{A9887CF4-4D31-48D6-8E22-EE5E59808E1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629F5-FE18-4F49-B46F-E6BCB8BD3744}" type="pres">
      <dgm:prSet presAssocID="{52AA5254-6BEC-4F9D-AF5B-6BCE87885D01}" presName="circ3" presStyleLbl="vennNode1" presStyleIdx="2" presStyleCnt="3" custScaleX="183782" custLinFactNeighborX="-14111" custLinFactNeighborY="706"/>
      <dgm:spPr/>
      <dgm:t>
        <a:bodyPr/>
        <a:lstStyle/>
        <a:p>
          <a:endParaRPr lang="en-US"/>
        </a:p>
      </dgm:t>
    </dgm:pt>
    <dgm:pt modelId="{9D10DCDF-C040-49FE-8549-BDC3107CC384}" type="pres">
      <dgm:prSet presAssocID="{52AA5254-6BEC-4F9D-AF5B-6BCE87885D0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581440-F8D5-4963-813E-DFE011F84217}" type="presOf" srcId="{52AA5254-6BEC-4F9D-AF5B-6BCE87885D01}" destId="{9D10DCDF-C040-49FE-8549-BDC3107CC384}" srcOrd="1" destOrd="0" presId="urn:microsoft.com/office/officeart/2005/8/layout/venn1"/>
    <dgm:cxn modelId="{D93E9244-2C1C-44C3-9B24-1A5E31869953}" type="presOf" srcId="{CE69AA14-0F6E-450A-85DA-A36ABDF9612A}" destId="{22A7F875-A707-4F66-9868-B56B81629B27}" srcOrd="1" destOrd="0" presId="urn:microsoft.com/office/officeart/2005/8/layout/venn1"/>
    <dgm:cxn modelId="{69BCF507-7EB0-4DB4-B0D9-94915F9EDA99}" type="presOf" srcId="{A9887CF4-4D31-48D6-8E22-EE5E59808E19}" destId="{E3191570-3BB0-4785-AACF-E6E294F5B23E}" srcOrd="1" destOrd="0" presId="urn:microsoft.com/office/officeart/2005/8/layout/venn1"/>
    <dgm:cxn modelId="{FCFE3A8C-DD3D-416B-B2B2-23F54A321E59}" srcId="{831AF12B-8202-4F3C-A267-6C0E64C6379E}" destId="{52AA5254-6BEC-4F9D-AF5B-6BCE87885D01}" srcOrd="2" destOrd="0" parTransId="{DEAA2D55-80E7-4768-80F4-F11BC14295E9}" sibTransId="{9FA131F8-79D1-43DA-A834-3FAB45F192D2}"/>
    <dgm:cxn modelId="{2406D64A-97F5-465C-9748-379784331092}" type="presOf" srcId="{CE69AA14-0F6E-450A-85DA-A36ABDF9612A}" destId="{B77EFDA9-832F-4902-AF1C-18DEDDC8D87E}" srcOrd="0" destOrd="0" presId="urn:microsoft.com/office/officeart/2005/8/layout/venn1"/>
    <dgm:cxn modelId="{BCB5C34E-168E-4360-8137-D529652DFA52}" srcId="{831AF12B-8202-4F3C-A267-6C0E64C6379E}" destId="{A9887CF4-4D31-48D6-8E22-EE5E59808E19}" srcOrd="1" destOrd="0" parTransId="{32CC4820-A2D0-4E09-9BEA-1DDF2D900D7A}" sibTransId="{37032754-18DC-4058-828D-E500E115435B}"/>
    <dgm:cxn modelId="{6547C9DB-A449-4F20-8250-0B6348A8CB57}" type="presOf" srcId="{831AF12B-8202-4F3C-A267-6C0E64C6379E}" destId="{3600A8D9-8591-48FF-A859-2084EE39478C}" srcOrd="0" destOrd="0" presId="urn:microsoft.com/office/officeart/2005/8/layout/venn1"/>
    <dgm:cxn modelId="{493E2B64-92FF-4282-8582-705EA884647B}" type="presOf" srcId="{A9887CF4-4D31-48D6-8E22-EE5E59808E19}" destId="{2D29CFEF-398A-477E-A171-ADE785D5D342}" srcOrd="0" destOrd="0" presId="urn:microsoft.com/office/officeart/2005/8/layout/venn1"/>
    <dgm:cxn modelId="{B33C8AF5-7A18-4521-9FE1-E043B5884031}" type="presOf" srcId="{52AA5254-6BEC-4F9D-AF5B-6BCE87885D01}" destId="{E64629F5-FE18-4F49-B46F-E6BCB8BD3744}" srcOrd="0" destOrd="0" presId="urn:microsoft.com/office/officeart/2005/8/layout/venn1"/>
    <dgm:cxn modelId="{3E92486D-A8F6-425D-87DE-7455CA959DA0}" srcId="{831AF12B-8202-4F3C-A267-6C0E64C6379E}" destId="{CE69AA14-0F6E-450A-85DA-A36ABDF9612A}" srcOrd="0" destOrd="0" parTransId="{827F1289-5672-4017-B4C5-CE89EC08567A}" sibTransId="{B359C86D-6190-4D11-AD1B-AFAE453FCFBD}"/>
    <dgm:cxn modelId="{1ACE6571-C4AD-4258-A225-79CA5E6E831A}" type="presParOf" srcId="{3600A8D9-8591-48FF-A859-2084EE39478C}" destId="{B77EFDA9-832F-4902-AF1C-18DEDDC8D87E}" srcOrd="0" destOrd="0" presId="urn:microsoft.com/office/officeart/2005/8/layout/venn1"/>
    <dgm:cxn modelId="{ACB0BB0A-29F6-4290-B016-1D1A8FE475B2}" type="presParOf" srcId="{3600A8D9-8591-48FF-A859-2084EE39478C}" destId="{22A7F875-A707-4F66-9868-B56B81629B27}" srcOrd="1" destOrd="0" presId="urn:microsoft.com/office/officeart/2005/8/layout/venn1"/>
    <dgm:cxn modelId="{73D80F4D-5A15-4821-A75D-247DB3B7E20E}" type="presParOf" srcId="{3600A8D9-8591-48FF-A859-2084EE39478C}" destId="{2D29CFEF-398A-477E-A171-ADE785D5D342}" srcOrd="2" destOrd="0" presId="urn:microsoft.com/office/officeart/2005/8/layout/venn1"/>
    <dgm:cxn modelId="{A653F83F-3C17-41A5-9D25-E9A9160E484B}" type="presParOf" srcId="{3600A8D9-8591-48FF-A859-2084EE39478C}" destId="{E3191570-3BB0-4785-AACF-E6E294F5B23E}" srcOrd="3" destOrd="0" presId="urn:microsoft.com/office/officeart/2005/8/layout/venn1"/>
    <dgm:cxn modelId="{E5D1A7CA-49C6-4729-8A07-A5FA680C5883}" type="presParOf" srcId="{3600A8D9-8591-48FF-A859-2084EE39478C}" destId="{E64629F5-FE18-4F49-B46F-E6BCB8BD3744}" srcOrd="4" destOrd="0" presId="urn:microsoft.com/office/officeart/2005/8/layout/venn1"/>
    <dgm:cxn modelId="{2FA96F7E-8618-4EE7-BB0C-FA0FBEFA70C8}" type="presParOf" srcId="{3600A8D9-8591-48FF-A859-2084EE39478C}" destId="{9D10DCDF-C040-49FE-8549-BDC3107CC38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76F1FFE-8975-4C54-99DF-A6E75B10D4C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D0A5DF-03C1-4492-937B-F1BB0885F961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tr-TR" sz="2800" b="1" i="1" dirty="0" smtClean="0"/>
            <a:t>“Klinik araştırma onaylanan araştırma protokolüne uygun olarak gerçekleştirilmelidir.” </a:t>
          </a:r>
          <a:endParaRPr lang="en-US" sz="2800" dirty="0"/>
        </a:p>
      </dgm:t>
    </dgm:pt>
    <dgm:pt modelId="{3D790273-A281-4E0D-9794-7F0F44D3963B}" type="parTrans" cxnId="{AFB44C67-6B0C-41BA-A036-67BA72CA2620}">
      <dgm:prSet/>
      <dgm:spPr/>
      <dgm:t>
        <a:bodyPr/>
        <a:lstStyle/>
        <a:p>
          <a:endParaRPr lang="en-US"/>
        </a:p>
      </dgm:t>
    </dgm:pt>
    <dgm:pt modelId="{02B74547-E44F-46FC-AEE8-BF725C5FA32F}" type="sibTrans" cxnId="{AFB44C67-6B0C-41BA-A036-67BA72CA2620}">
      <dgm:prSet/>
      <dgm:spPr/>
      <dgm:t>
        <a:bodyPr/>
        <a:lstStyle/>
        <a:p>
          <a:endParaRPr lang="en-US"/>
        </a:p>
      </dgm:t>
    </dgm:pt>
    <dgm:pt modelId="{C7E0F438-4F22-491E-8DC6-222B43EE9E40}" type="pres">
      <dgm:prSet presAssocID="{D76F1FFE-8975-4C54-99DF-A6E75B10D4C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3445F5-B206-4506-807D-4A5899391753}" type="pres">
      <dgm:prSet presAssocID="{B3D0A5DF-03C1-4492-937B-F1BB0885F9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B44C67-6B0C-41BA-A036-67BA72CA2620}" srcId="{D76F1FFE-8975-4C54-99DF-A6E75B10D4CF}" destId="{B3D0A5DF-03C1-4492-937B-F1BB0885F961}" srcOrd="0" destOrd="0" parTransId="{3D790273-A281-4E0D-9794-7F0F44D3963B}" sibTransId="{02B74547-E44F-46FC-AEE8-BF725C5FA32F}"/>
    <dgm:cxn modelId="{3186C227-A8E3-4272-9803-2A1CCA2AF756}" type="presOf" srcId="{B3D0A5DF-03C1-4492-937B-F1BB0885F961}" destId="{753445F5-B206-4506-807D-4A5899391753}" srcOrd="0" destOrd="0" presId="urn:microsoft.com/office/officeart/2005/8/layout/vList2"/>
    <dgm:cxn modelId="{6EABC42C-48C7-4031-80E7-CC3114E38846}" type="presOf" srcId="{D76F1FFE-8975-4C54-99DF-A6E75B10D4CF}" destId="{C7E0F438-4F22-491E-8DC6-222B43EE9E40}" srcOrd="0" destOrd="0" presId="urn:microsoft.com/office/officeart/2005/8/layout/vList2"/>
    <dgm:cxn modelId="{57D2A050-0226-4750-B214-EB89C73C21A9}" type="presParOf" srcId="{C7E0F438-4F22-491E-8DC6-222B43EE9E40}" destId="{753445F5-B206-4506-807D-4A58993917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2469F37-5010-4DEA-B111-AC1C8B0C67A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CA3CFC-09D1-4798-A996-529CD322F28E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tr-TR" sz="2800" b="1" i="1" dirty="0" smtClean="0"/>
            <a:t>“Klinik araştırmaya ilişkin bilgiler, bu bilgilerin doğru bir şekilde raporlanmasına, yorumlanmasına ve doğrulanmasına olanak verecek şekilde kaydedilmeli, işlenmeli ve tutulmalıdır.”</a:t>
          </a:r>
          <a:endParaRPr lang="en-US" sz="2800" dirty="0"/>
        </a:p>
      </dgm:t>
    </dgm:pt>
    <dgm:pt modelId="{46608126-51FF-4ED7-B94A-A29406DBDBD4}" type="parTrans" cxnId="{A84F880B-5850-4BF3-B403-D7BF0F1B6302}">
      <dgm:prSet/>
      <dgm:spPr/>
      <dgm:t>
        <a:bodyPr/>
        <a:lstStyle/>
        <a:p>
          <a:endParaRPr lang="en-US"/>
        </a:p>
      </dgm:t>
    </dgm:pt>
    <dgm:pt modelId="{C21F8947-5975-4F04-B865-0218A4CC7D58}" type="sibTrans" cxnId="{A84F880B-5850-4BF3-B403-D7BF0F1B6302}">
      <dgm:prSet/>
      <dgm:spPr/>
      <dgm:t>
        <a:bodyPr/>
        <a:lstStyle/>
        <a:p>
          <a:endParaRPr lang="en-US"/>
        </a:p>
      </dgm:t>
    </dgm:pt>
    <dgm:pt modelId="{526DEACC-E3BD-4F7A-82D8-EF67E770BCDD}" type="pres">
      <dgm:prSet presAssocID="{32469F37-5010-4DEA-B111-AC1C8B0C67A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8AC080-7D4B-4A9F-ACB5-D681D5EF9832}" type="pres">
      <dgm:prSet presAssocID="{3ECA3CFC-09D1-4798-A996-529CD322F28E}" presName="parentText" presStyleLbl="node1" presStyleIdx="0" presStyleCnt="1" custLinFactNeighborX="353" custLinFactNeighborY="-356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5042DB0-F00E-4EDB-8992-0F7226CD0498}" type="presOf" srcId="{32469F37-5010-4DEA-B111-AC1C8B0C67A8}" destId="{526DEACC-E3BD-4F7A-82D8-EF67E770BCDD}" srcOrd="0" destOrd="0" presId="urn:microsoft.com/office/officeart/2005/8/layout/vList2"/>
    <dgm:cxn modelId="{E4F9754D-D264-41C1-A9B2-89C68C7F7159}" type="presOf" srcId="{3ECA3CFC-09D1-4798-A996-529CD322F28E}" destId="{088AC080-7D4B-4A9F-ACB5-D681D5EF9832}" srcOrd="0" destOrd="0" presId="urn:microsoft.com/office/officeart/2005/8/layout/vList2"/>
    <dgm:cxn modelId="{A84F880B-5850-4BF3-B403-D7BF0F1B6302}" srcId="{32469F37-5010-4DEA-B111-AC1C8B0C67A8}" destId="{3ECA3CFC-09D1-4798-A996-529CD322F28E}" srcOrd="0" destOrd="0" parTransId="{46608126-51FF-4ED7-B94A-A29406DBDBD4}" sibTransId="{C21F8947-5975-4F04-B865-0218A4CC7D58}"/>
    <dgm:cxn modelId="{E64AD6DF-31F2-4FEE-86B4-55DF124AD1CD}" type="presParOf" srcId="{526DEACC-E3BD-4F7A-82D8-EF67E770BCDD}" destId="{088AC080-7D4B-4A9F-ACB5-D681D5EF983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05B89B4-4725-4B29-A7C6-8BDC80A976A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38BD2D-7E2E-42D4-98A5-8CF6D491ACC1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tr-TR" sz="2800" b="1" i="1" dirty="0" smtClean="0"/>
            <a:t>“Araştırma ürünleri ilgili mevzuata göre belirlenen İYİ İMALAT UYGULAMALARINA uygun olarak üretilmeli, işlem görmeli ve saklanmalıdır. Bu ürünler onaylanan araştırma protokolüne uygun şekilde kullanılmalıdır.” </a:t>
          </a:r>
          <a:endParaRPr lang="en-US" sz="2800" dirty="0"/>
        </a:p>
      </dgm:t>
    </dgm:pt>
    <dgm:pt modelId="{DCDAA69F-3574-4E99-BFEE-EA7B1D9EBE10}" type="parTrans" cxnId="{05908992-AE20-4CCD-860B-9386C58618C2}">
      <dgm:prSet/>
      <dgm:spPr/>
      <dgm:t>
        <a:bodyPr/>
        <a:lstStyle/>
        <a:p>
          <a:endParaRPr lang="en-US"/>
        </a:p>
      </dgm:t>
    </dgm:pt>
    <dgm:pt modelId="{F74FE5FE-30C3-4020-81ED-E7AE1380E09F}" type="sibTrans" cxnId="{05908992-AE20-4CCD-860B-9386C58618C2}">
      <dgm:prSet/>
      <dgm:spPr/>
      <dgm:t>
        <a:bodyPr/>
        <a:lstStyle/>
        <a:p>
          <a:endParaRPr lang="en-US"/>
        </a:p>
      </dgm:t>
    </dgm:pt>
    <dgm:pt modelId="{F6044FAB-7209-4625-8552-95E3CEC0538A}" type="pres">
      <dgm:prSet presAssocID="{B05B89B4-4725-4B29-A7C6-8BDC80A976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4C8DDDC-2B8A-4D08-B07E-F58B667A63BA}" type="pres">
      <dgm:prSet presAssocID="{F538BD2D-7E2E-42D4-98A5-8CF6D491ACC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908992-AE20-4CCD-860B-9386C58618C2}" srcId="{B05B89B4-4725-4B29-A7C6-8BDC80A976A7}" destId="{F538BD2D-7E2E-42D4-98A5-8CF6D491ACC1}" srcOrd="0" destOrd="0" parTransId="{DCDAA69F-3574-4E99-BFEE-EA7B1D9EBE10}" sibTransId="{F74FE5FE-30C3-4020-81ED-E7AE1380E09F}"/>
    <dgm:cxn modelId="{0AF65D29-98C6-4CCE-9A00-109E4BC1BE88}" type="presOf" srcId="{F538BD2D-7E2E-42D4-98A5-8CF6D491ACC1}" destId="{44C8DDDC-2B8A-4D08-B07E-F58B667A63BA}" srcOrd="0" destOrd="0" presId="urn:microsoft.com/office/officeart/2005/8/layout/vList2"/>
    <dgm:cxn modelId="{6DAEAC63-6CCF-4378-B377-76B0A42C8CC9}" type="presOf" srcId="{B05B89B4-4725-4B29-A7C6-8BDC80A976A7}" destId="{F6044FAB-7209-4625-8552-95E3CEC0538A}" srcOrd="0" destOrd="0" presId="urn:microsoft.com/office/officeart/2005/8/layout/vList2"/>
    <dgm:cxn modelId="{97C10FCA-C27D-4833-95B5-AC40853E2132}" type="presParOf" srcId="{F6044FAB-7209-4625-8552-95E3CEC0538A}" destId="{44C8DDDC-2B8A-4D08-B07E-F58B667A63BA}" srcOrd="0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4ABD172-7392-412E-B664-FEBEFBA434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51D778-1495-4AB8-BF32-B6B6E45E5840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tr-TR" sz="2800" b="1" i="1" dirty="0" smtClean="0"/>
            <a:t>“Araştırmada araştırmanın kalitesini her yönüyle garanti edecek kalite sistemleri uygulanmalıdır.”</a:t>
          </a:r>
          <a:endParaRPr lang="en-US" sz="2800" dirty="0"/>
        </a:p>
      </dgm:t>
    </dgm:pt>
    <dgm:pt modelId="{48227981-15EA-4B54-83E4-B98067E04449}" type="parTrans" cxnId="{22C620EF-477C-4BDA-8B16-0C0AD76BBFCA}">
      <dgm:prSet/>
      <dgm:spPr/>
      <dgm:t>
        <a:bodyPr/>
        <a:lstStyle/>
        <a:p>
          <a:endParaRPr lang="en-US" sz="1600"/>
        </a:p>
      </dgm:t>
    </dgm:pt>
    <dgm:pt modelId="{3AEF247D-0CB7-4F3A-8543-E4D35605E39A}" type="sibTrans" cxnId="{22C620EF-477C-4BDA-8B16-0C0AD76BBFCA}">
      <dgm:prSet/>
      <dgm:spPr/>
      <dgm:t>
        <a:bodyPr/>
        <a:lstStyle/>
        <a:p>
          <a:endParaRPr lang="en-US" sz="1600"/>
        </a:p>
      </dgm:t>
    </dgm:pt>
    <dgm:pt modelId="{C5167C6C-1382-408A-B832-C4E7E231AA2D}" type="pres">
      <dgm:prSet presAssocID="{04ABD172-7392-412E-B664-FEBEFBA434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940DD0-7155-49DB-93D9-CB2477143C03}" type="pres">
      <dgm:prSet presAssocID="{7851D778-1495-4AB8-BF32-B6B6E45E5840}" presName="parentText" presStyleLbl="node1" presStyleIdx="0" presStyleCnt="1" custLinFactNeighborX="430" custLinFactNeighborY="543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F48C01-060A-4FAB-B14F-6CA24F515AB2}" type="presOf" srcId="{7851D778-1495-4AB8-BF32-B6B6E45E5840}" destId="{90940DD0-7155-49DB-93D9-CB2477143C03}" srcOrd="0" destOrd="0" presId="urn:microsoft.com/office/officeart/2005/8/layout/vList2"/>
    <dgm:cxn modelId="{9394D8B8-A18A-4B9D-A94E-F08394A7DCAB}" type="presOf" srcId="{04ABD172-7392-412E-B664-FEBEFBA43427}" destId="{C5167C6C-1382-408A-B832-C4E7E231AA2D}" srcOrd="0" destOrd="0" presId="urn:microsoft.com/office/officeart/2005/8/layout/vList2"/>
    <dgm:cxn modelId="{22C620EF-477C-4BDA-8B16-0C0AD76BBFCA}" srcId="{04ABD172-7392-412E-B664-FEBEFBA43427}" destId="{7851D778-1495-4AB8-BF32-B6B6E45E5840}" srcOrd="0" destOrd="0" parTransId="{48227981-15EA-4B54-83E4-B98067E04449}" sibTransId="{3AEF247D-0CB7-4F3A-8543-E4D35605E39A}"/>
    <dgm:cxn modelId="{70E3EAA9-AA3C-4C6C-8814-0E9C182F22EE}" type="presParOf" srcId="{C5167C6C-1382-408A-B832-C4E7E231AA2D}" destId="{90940DD0-7155-49DB-93D9-CB2477143C0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B2F1070-34A1-4681-A7BF-FE570C17D37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BD27FE-FAB1-424E-995A-50533A9A4A4E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tr-TR" sz="2800" b="1" i="1" dirty="0" smtClean="0"/>
            <a:t>“Gönüllülere sağlanan tıbbi bakım ve gönüllüler adına alınan tıbbi kararlar yetkin bir HEKİM VEYA DİŞ HEKİMİNİN sorumluluğunda olmalıdır.” </a:t>
          </a:r>
          <a:endParaRPr lang="en-US" sz="2800" dirty="0"/>
        </a:p>
      </dgm:t>
    </dgm:pt>
    <dgm:pt modelId="{0746EC64-79E0-466B-9BCF-0FB7F5219DE6}" type="parTrans" cxnId="{336FF995-02B5-45E4-A507-B41299A67B8E}">
      <dgm:prSet/>
      <dgm:spPr/>
      <dgm:t>
        <a:bodyPr/>
        <a:lstStyle/>
        <a:p>
          <a:endParaRPr lang="en-US" sz="2000"/>
        </a:p>
      </dgm:t>
    </dgm:pt>
    <dgm:pt modelId="{53BF0A99-D43B-446D-AB07-4B799628EA55}" type="sibTrans" cxnId="{336FF995-02B5-45E4-A507-B41299A67B8E}">
      <dgm:prSet/>
      <dgm:spPr/>
      <dgm:t>
        <a:bodyPr/>
        <a:lstStyle/>
        <a:p>
          <a:endParaRPr lang="en-US" sz="2000"/>
        </a:p>
      </dgm:t>
    </dgm:pt>
    <dgm:pt modelId="{A672B8FA-725B-463B-9FF0-62E8DE0C8A49}" type="pres">
      <dgm:prSet presAssocID="{1B2F1070-34A1-4681-A7BF-FE570C17D3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3C9CFDF-A57C-4C8E-BD39-1D0BDB320480}" type="pres">
      <dgm:prSet presAssocID="{39BD27FE-FAB1-424E-995A-50533A9A4A4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A3B647-66A4-4DDF-BA61-330E8B78C175}" type="presOf" srcId="{1B2F1070-34A1-4681-A7BF-FE570C17D373}" destId="{A672B8FA-725B-463B-9FF0-62E8DE0C8A49}" srcOrd="0" destOrd="0" presId="urn:microsoft.com/office/officeart/2005/8/layout/vList2"/>
    <dgm:cxn modelId="{336FF995-02B5-45E4-A507-B41299A67B8E}" srcId="{1B2F1070-34A1-4681-A7BF-FE570C17D373}" destId="{39BD27FE-FAB1-424E-995A-50533A9A4A4E}" srcOrd="0" destOrd="0" parTransId="{0746EC64-79E0-466B-9BCF-0FB7F5219DE6}" sibTransId="{53BF0A99-D43B-446D-AB07-4B799628EA55}"/>
    <dgm:cxn modelId="{338E6F2D-C44C-4E89-B48D-0AB526366F05}" type="presOf" srcId="{39BD27FE-FAB1-424E-995A-50533A9A4A4E}" destId="{43C9CFDF-A57C-4C8E-BD39-1D0BDB320480}" srcOrd="0" destOrd="0" presId="urn:microsoft.com/office/officeart/2005/8/layout/vList2"/>
    <dgm:cxn modelId="{A1BE7266-9B1B-4551-874D-82C80FC44CA5}" type="presParOf" srcId="{A672B8FA-725B-463B-9FF0-62E8DE0C8A49}" destId="{43C9CFDF-A57C-4C8E-BD39-1D0BDB32048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B39208A-CFDA-4AFB-8277-B88E5E99BA1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DB30C75-25EA-4C1A-9507-D8A895C4845C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tr-TR" sz="2800" b="1" i="1" dirty="0" smtClean="0"/>
            <a:t>“Araştırmayı yürütmede rol alan her kişi, öğrenim, eğitim ve deneyim bakımından kendilerine düşen işleri yapmaya yetkin olmalıdır.”</a:t>
          </a:r>
          <a:endParaRPr lang="en-US" sz="2800" dirty="0"/>
        </a:p>
      </dgm:t>
    </dgm:pt>
    <dgm:pt modelId="{42432B4E-BF81-4151-BC64-BF84B04B7BA3}" type="parTrans" cxnId="{312A26ED-243C-469E-84FE-751552B38585}">
      <dgm:prSet/>
      <dgm:spPr/>
      <dgm:t>
        <a:bodyPr/>
        <a:lstStyle/>
        <a:p>
          <a:endParaRPr lang="en-US" sz="2000"/>
        </a:p>
      </dgm:t>
    </dgm:pt>
    <dgm:pt modelId="{6F81DF56-3704-45A5-A1D4-ED3454188D9F}" type="sibTrans" cxnId="{312A26ED-243C-469E-84FE-751552B38585}">
      <dgm:prSet/>
      <dgm:spPr/>
      <dgm:t>
        <a:bodyPr/>
        <a:lstStyle/>
        <a:p>
          <a:endParaRPr lang="en-US" sz="2000"/>
        </a:p>
      </dgm:t>
    </dgm:pt>
    <dgm:pt modelId="{4283784B-03C7-45BE-A4E2-289EE316697C}" type="pres">
      <dgm:prSet presAssocID="{DB39208A-CFDA-4AFB-8277-B88E5E99BA1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F2921A-8F1B-407C-992C-6E4D3CB068D6}" type="pres">
      <dgm:prSet presAssocID="{FDB30C75-25EA-4C1A-9507-D8A895C4845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F23009-16EB-42BB-9986-2F7A6346DBB6}" type="presOf" srcId="{DB39208A-CFDA-4AFB-8277-B88E5E99BA1D}" destId="{4283784B-03C7-45BE-A4E2-289EE316697C}" srcOrd="0" destOrd="0" presId="urn:microsoft.com/office/officeart/2005/8/layout/vList2"/>
    <dgm:cxn modelId="{312A26ED-243C-469E-84FE-751552B38585}" srcId="{DB39208A-CFDA-4AFB-8277-B88E5E99BA1D}" destId="{FDB30C75-25EA-4C1A-9507-D8A895C4845C}" srcOrd="0" destOrd="0" parTransId="{42432B4E-BF81-4151-BC64-BF84B04B7BA3}" sibTransId="{6F81DF56-3704-45A5-A1D4-ED3454188D9F}"/>
    <dgm:cxn modelId="{5FBDB00C-D5F0-4014-A7C1-40EC5C809A3A}" type="presOf" srcId="{FDB30C75-25EA-4C1A-9507-D8A895C4845C}" destId="{22F2921A-8F1B-407C-992C-6E4D3CB068D6}" srcOrd="0" destOrd="0" presId="urn:microsoft.com/office/officeart/2005/8/layout/vList2"/>
    <dgm:cxn modelId="{7142A07E-E9B7-44CD-B47B-90E6C1DF2908}" type="presParOf" srcId="{4283784B-03C7-45BE-A4E2-289EE316697C}" destId="{22F2921A-8F1B-407C-992C-6E4D3CB068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B44176-B28F-4393-B9D8-1437A539CC82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EC408D4-72A3-4CD8-B79C-1AA33400283F}">
      <dgm:prSet custT="1"/>
      <dgm:spPr/>
      <dgm:t>
        <a:bodyPr/>
        <a:lstStyle/>
        <a:p>
          <a:pPr rtl="0"/>
          <a:r>
            <a:rPr lang="tr-TR" sz="2800" b="1" i="1" dirty="0" smtClean="0"/>
            <a:t>“Klinik araştırmalar, temeli Helsinki Bildirgesinin güncel şeklinde belirtilen esaslara dayanan iyi klinik uygulamalarına, ilgili mevzuata ve etik ilkelere uygun şekilde gerçekleştirilmelidir.” </a:t>
          </a:r>
          <a:endParaRPr lang="en-US" sz="2800" dirty="0"/>
        </a:p>
      </dgm:t>
    </dgm:pt>
    <dgm:pt modelId="{E534A036-E648-4F19-9F56-DE29117340F5}" type="parTrans" cxnId="{ED60C7EF-7DCA-4217-9D44-3A34415D708E}">
      <dgm:prSet/>
      <dgm:spPr/>
      <dgm:t>
        <a:bodyPr/>
        <a:lstStyle/>
        <a:p>
          <a:endParaRPr lang="en-US"/>
        </a:p>
      </dgm:t>
    </dgm:pt>
    <dgm:pt modelId="{E9A9157E-0C8E-4CDC-ACB6-56870F203D73}" type="sibTrans" cxnId="{ED60C7EF-7DCA-4217-9D44-3A34415D708E}">
      <dgm:prSet/>
      <dgm:spPr/>
      <dgm:t>
        <a:bodyPr/>
        <a:lstStyle/>
        <a:p>
          <a:endParaRPr lang="en-US"/>
        </a:p>
      </dgm:t>
    </dgm:pt>
    <dgm:pt modelId="{910C9434-4039-4E46-9723-7903E765645A}" type="pres">
      <dgm:prSet presAssocID="{72B44176-B28F-4393-B9D8-1437A539CC8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9298D8-2E5C-4B14-B075-85BB5CC07F14}" type="pres">
      <dgm:prSet presAssocID="{CEC408D4-72A3-4CD8-B79C-1AA33400283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D60C7EF-7DCA-4217-9D44-3A34415D708E}" srcId="{72B44176-B28F-4393-B9D8-1437A539CC82}" destId="{CEC408D4-72A3-4CD8-B79C-1AA33400283F}" srcOrd="0" destOrd="0" parTransId="{E534A036-E648-4F19-9F56-DE29117340F5}" sibTransId="{E9A9157E-0C8E-4CDC-ACB6-56870F203D73}"/>
    <dgm:cxn modelId="{982DE5BC-650A-47AD-920F-CACD78486118}" type="presOf" srcId="{72B44176-B28F-4393-B9D8-1437A539CC82}" destId="{910C9434-4039-4E46-9723-7903E765645A}" srcOrd="0" destOrd="0" presId="urn:microsoft.com/office/officeart/2005/8/layout/vList2"/>
    <dgm:cxn modelId="{F8294A5B-D741-45E2-8AC6-2DD4EF0DECF1}" type="presOf" srcId="{CEC408D4-72A3-4CD8-B79C-1AA33400283F}" destId="{1D9298D8-2E5C-4B14-B075-85BB5CC07F14}" srcOrd="0" destOrd="0" presId="urn:microsoft.com/office/officeart/2005/8/layout/vList2"/>
    <dgm:cxn modelId="{0F3807A5-5BB8-457B-832B-99418CBD9320}" type="presParOf" srcId="{910C9434-4039-4E46-9723-7903E765645A}" destId="{1D9298D8-2E5C-4B14-B075-85BB5CC07F1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524807-1271-425A-8578-C23BCDF92E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097586-72D1-46FE-9921-8294BE850DE1}">
      <dgm:prSet custT="1"/>
      <dgm:spPr>
        <a:solidFill>
          <a:srgbClr val="9148C8"/>
        </a:solidFill>
      </dgm:spPr>
      <dgm:t>
        <a:bodyPr/>
        <a:lstStyle/>
        <a:p>
          <a:pPr rtl="0"/>
          <a:r>
            <a:rPr lang="tr-TR" sz="2800" b="1" i="1" dirty="0" smtClean="0"/>
            <a:t>“Klinik araştırma </a:t>
          </a:r>
          <a:r>
            <a:rPr lang="tr-TR" sz="3200" b="1" i="1" dirty="0" smtClean="0"/>
            <a:t>BAŞLATILMADAN ÖNCE </a:t>
          </a:r>
          <a:r>
            <a:rPr lang="tr-TR" sz="2800" b="1" i="1" dirty="0" smtClean="0"/>
            <a:t>araştırmadan doğabilecek muhtemel </a:t>
          </a:r>
          <a:r>
            <a:rPr lang="tr-TR" sz="3200" b="1" i="1" dirty="0" smtClean="0">
              <a:solidFill>
                <a:srgbClr val="FFC000"/>
              </a:solidFill>
            </a:rPr>
            <a:t>RİSKLER</a:t>
          </a:r>
          <a:r>
            <a:rPr lang="tr-TR" sz="2800" b="1" i="1" dirty="0" smtClean="0">
              <a:solidFill>
                <a:srgbClr val="FFC000"/>
              </a:solidFill>
            </a:rPr>
            <a:t> </a:t>
          </a:r>
          <a:r>
            <a:rPr lang="tr-TR" sz="2800" b="1" i="1" dirty="0" smtClean="0"/>
            <a:t>gönüllü ve toplumun elde edeceği düşünülen </a:t>
          </a:r>
          <a:r>
            <a:rPr lang="tr-TR" sz="3200" b="1" i="1" dirty="0" smtClean="0">
              <a:solidFill>
                <a:srgbClr val="FFC000"/>
              </a:solidFill>
            </a:rPr>
            <a:t>YARARLAR</a:t>
          </a:r>
          <a:r>
            <a:rPr lang="tr-TR" sz="2800" b="1" i="1" dirty="0" smtClean="0"/>
            <a:t> açısından değerlendirilmelidir. </a:t>
          </a:r>
          <a:endParaRPr lang="en-US" sz="2800" dirty="0"/>
        </a:p>
      </dgm:t>
    </dgm:pt>
    <dgm:pt modelId="{CC060605-8E4F-44FD-888B-5F2204A53955}" type="parTrans" cxnId="{B5AEEF4E-45D0-43C4-A4FC-3D7AF9AFCDF7}">
      <dgm:prSet/>
      <dgm:spPr/>
      <dgm:t>
        <a:bodyPr/>
        <a:lstStyle/>
        <a:p>
          <a:endParaRPr lang="en-US" sz="2800"/>
        </a:p>
      </dgm:t>
    </dgm:pt>
    <dgm:pt modelId="{487B00F4-D547-49C5-99AC-B8451CC9B7D2}" type="sibTrans" cxnId="{B5AEEF4E-45D0-43C4-A4FC-3D7AF9AFCDF7}">
      <dgm:prSet/>
      <dgm:spPr/>
      <dgm:t>
        <a:bodyPr/>
        <a:lstStyle/>
        <a:p>
          <a:endParaRPr lang="en-US" sz="2800"/>
        </a:p>
      </dgm:t>
    </dgm:pt>
    <dgm:pt modelId="{91C2F0FF-3C7B-4B34-8129-ED448E624F74}">
      <dgm:prSet custT="1"/>
      <dgm:spPr>
        <a:solidFill>
          <a:srgbClr val="9148C8"/>
        </a:solidFill>
      </dgm:spPr>
      <dgm:t>
        <a:bodyPr/>
        <a:lstStyle/>
        <a:p>
          <a:pPr rtl="0"/>
          <a:r>
            <a:rPr lang="tr-TR" sz="2800" b="1" i="1" dirty="0" smtClean="0"/>
            <a:t>Ancak klinik araştırmanın sağlayacağı yararların beklenen risklere göre daha fazla olması durumu kabul edilebilir düzeyde ise araştırma başlatılabilir ve devam ettirilebilir.”</a:t>
          </a:r>
          <a:r>
            <a:rPr lang="tr-TR" sz="2800" dirty="0" smtClean="0"/>
            <a:t> </a:t>
          </a:r>
          <a:endParaRPr lang="en-US" sz="2800" dirty="0"/>
        </a:p>
      </dgm:t>
    </dgm:pt>
    <dgm:pt modelId="{2BE4185A-E706-4BE7-B9FB-07F6A95898B8}" type="parTrans" cxnId="{8A05B9F6-87BD-4D1D-B56C-46DF6F73AF5D}">
      <dgm:prSet/>
      <dgm:spPr/>
      <dgm:t>
        <a:bodyPr/>
        <a:lstStyle/>
        <a:p>
          <a:endParaRPr lang="en-US" sz="2800"/>
        </a:p>
      </dgm:t>
    </dgm:pt>
    <dgm:pt modelId="{6846DFD7-1E8E-4799-9D71-BA9B77EDD127}" type="sibTrans" cxnId="{8A05B9F6-87BD-4D1D-B56C-46DF6F73AF5D}">
      <dgm:prSet/>
      <dgm:spPr/>
      <dgm:t>
        <a:bodyPr/>
        <a:lstStyle/>
        <a:p>
          <a:endParaRPr lang="en-US" sz="2800"/>
        </a:p>
      </dgm:t>
    </dgm:pt>
    <dgm:pt modelId="{6416B12C-E29C-4FEC-9CCC-5DDADD6C5DC3}" type="pres">
      <dgm:prSet presAssocID="{BC524807-1271-425A-8578-C23BCDF92E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6191B1-44D3-4BC8-ADFF-A95FF8F4DC90}" type="pres">
      <dgm:prSet presAssocID="{AB097586-72D1-46FE-9921-8294BE850DE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9F1BA-ADB1-4A78-A129-5662D2EC5557}" type="pres">
      <dgm:prSet presAssocID="{487B00F4-D547-49C5-99AC-B8451CC9B7D2}" presName="spacer" presStyleCnt="0"/>
      <dgm:spPr/>
    </dgm:pt>
    <dgm:pt modelId="{0FC9DCBA-564F-4B6F-A266-6D67C40A14B3}" type="pres">
      <dgm:prSet presAssocID="{91C2F0FF-3C7B-4B34-8129-ED448E624F7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05B9F6-87BD-4D1D-B56C-46DF6F73AF5D}" srcId="{BC524807-1271-425A-8578-C23BCDF92E0E}" destId="{91C2F0FF-3C7B-4B34-8129-ED448E624F74}" srcOrd="1" destOrd="0" parTransId="{2BE4185A-E706-4BE7-B9FB-07F6A95898B8}" sibTransId="{6846DFD7-1E8E-4799-9D71-BA9B77EDD127}"/>
    <dgm:cxn modelId="{B5AEEF4E-45D0-43C4-A4FC-3D7AF9AFCDF7}" srcId="{BC524807-1271-425A-8578-C23BCDF92E0E}" destId="{AB097586-72D1-46FE-9921-8294BE850DE1}" srcOrd="0" destOrd="0" parTransId="{CC060605-8E4F-44FD-888B-5F2204A53955}" sibTransId="{487B00F4-D547-49C5-99AC-B8451CC9B7D2}"/>
    <dgm:cxn modelId="{E457666D-50AF-46CC-8CB7-BB875B785F60}" type="presOf" srcId="{BC524807-1271-425A-8578-C23BCDF92E0E}" destId="{6416B12C-E29C-4FEC-9CCC-5DDADD6C5DC3}" srcOrd="0" destOrd="0" presId="urn:microsoft.com/office/officeart/2005/8/layout/vList2"/>
    <dgm:cxn modelId="{38F512E7-8268-4D9F-9C27-B8DA71562661}" type="presOf" srcId="{AB097586-72D1-46FE-9921-8294BE850DE1}" destId="{4E6191B1-44D3-4BC8-ADFF-A95FF8F4DC90}" srcOrd="0" destOrd="0" presId="urn:microsoft.com/office/officeart/2005/8/layout/vList2"/>
    <dgm:cxn modelId="{D6795FE3-27C6-4191-8120-6F6591852C8E}" type="presOf" srcId="{91C2F0FF-3C7B-4B34-8129-ED448E624F74}" destId="{0FC9DCBA-564F-4B6F-A266-6D67C40A14B3}" srcOrd="0" destOrd="0" presId="urn:microsoft.com/office/officeart/2005/8/layout/vList2"/>
    <dgm:cxn modelId="{F51B081D-227E-4E76-9DCE-536BB0247D42}" type="presParOf" srcId="{6416B12C-E29C-4FEC-9CCC-5DDADD6C5DC3}" destId="{4E6191B1-44D3-4BC8-ADFF-A95FF8F4DC90}" srcOrd="0" destOrd="0" presId="urn:microsoft.com/office/officeart/2005/8/layout/vList2"/>
    <dgm:cxn modelId="{621DABB0-1911-468F-A21F-F16E0CA01D71}" type="presParOf" srcId="{6416B12C-E29C-4FEC-9CCC-5DDADD6C5DC3}" destId="{21A9F1BA-ADB1-4A78-A129-5662D2EC5557}" srcOrd="1" destOrd="0" presId="urn:microsoft.com/office/officeart/2005/8/layout/vList2"/>
    <dgm:cxn modelId="{99684C1C-00E7-467B-8D95-6EC04539E7E1}" type="presParOf" srcId="{6416B12C-E29C-4FEC-9CCC-5DDADD6C5DC3}" destId="{0FC9DCBA-564F-4B6F-A266-6D67C40A14B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13701F-D92F-4959-B0EB-49091F1FE36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189B57-F839-4BB4-8185-5C2C5B446C63}">
      <dgm:prSet custT="1"/>
      <dgm:spPr>
        <a:solidFill>
          <a:srgbClr val="9148C8"/>
        </a:solidFill>
      </dgm:spPr>
      <dgm:t>
        <a:bodyPr/>
        <a:lstStyle/>
        <a:p>
          <a:pPr rtl="0"/>
          <a:r>
            <a:rPr lang="tr-TR" sz="2800" b="1" i="1" dirty="0" smtClean="0"/>
            <a:t>“Gönüllülerin sağlığı, hakları ve güvenliği dikkate alınması gereken </a:t>
          </a:r>
          <a:r>
            <a:rPr lang="tr-TR" sz="2800" b="1" i="1" dirty="0" smtClean="0">
              <a:solidFill>
                <a:schemeClr val="accent4"/>
              </a:solidFill>
            </a:rPr>
            <a:t>en önemli </a:t>
          </a:r>
          <a:r>
            <a:rPr lang="tr-TR" sz="2800" b="1" i="1" dirty="0" smtClean="0"/>
            <a:t>hususlardır. Bu hususlar, bilimin ve toplumun çıkarlarından daha </a:t>
          </a:r>
          <a:r>
            <a:rPr lang="tr-TR" sz="2800" b="1" i="1" dirty="0" smtClean="0">
              <a:solidFill>
                <a:schemeClr val="accent4"/>
              </a:solidFill>
            </a:rPr>
            <a:t>önde gelir</a:t>
          </a:r>
          <a:r>
            <a:rPr lang="tr-TR" sz="2800" b="1" i="1" dirty="0" smtClean="0"/>
            <a:t>.”</a:t>
          </a:r>
          <a:endParaRPr lang="en-US" sz="2800" dirty="0"/>
        </a:p>
      </dgm:t>
    </dgm:pt>
    <dgm:pt modelId="{8F618DC8-BA4B-42CF-9901-109E62E491AD}" type="parTrans" cxnId="{698D126B-31F0-4167-8755-EB6AC5AAC540}">
      <dgm:prSet/>
      <dgm:spPr/>
      <dgm:t>
        <a:bodyPr/>
        <a:lstStyle/>
        <a:p>
          <a:endParaRPr lang="en-US"/>
        </a:p>
      </dgm:t>
    </dgm:pt>
    <dgm:pt modelId="{D76443D7-3ED6-4257-AB13-57257D871B55}" type="sibTrans" cxnId="{698D126B-31F0-4167-8755-EB6AC5AAC540}">
      <dgm:prSet/>
      <dgm:spPr/>
      <dgm:t>
        <a:bodyPr/>
        <a:lstStyle/>
        <a:p>
          <a:endParaRPr lang="en-US"/>
        </a:p>
      </dgm:t>
    </dgm:pt>
    <dgm:pt modelId="{F95B83D6-0FC7-4B73-9730-5F64A852DC79}" type="pres">
      <dgm:prSet presAssocID="{3613701F-D92F-4959-B0EB-49091F1FE3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3D1089-72C6-4416-8C7D-AFB040A37569}" type="pres">
      <dgm:prSet presAssocID="{47189B57-F839-4BB4-8185-5C2C5B446C63}" presName="parentText" presStyleLbl="node1" presStyleIdx="0" presStyleCnt="1" custLinFactNeighborY="-669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8DA15A-E90F-4883-A9A1-D2C77B147F82}" type="presOf" srcId="{3613701F-D92F-4959-B0EB-49091F1FE365}" destId="{F95B83D6-0FC7-4B73-9730-5F64A852DC79}" srcOrd="0" destOrd="0" presId="urn:microsoft.com/office/officeart/2005/8/layout/vList2"/>
    <dgm:cxn modelId="{9AA517F7-75AC-4DE8-B0B7-C89A06605C55}" type="presOf" srcId="{47189B57-F839-4BB4-8185-5C2C5B446C63}" destId="{713D1089-72C6-4416-8C7D-AFB040A37569}" srcOrd="0" destOrd="0" presId="urn:microsoft.com/office/officeart/2005/8/layout/vList2"/>
    <dgm:cxn modelId="{698D126B-31F0-4167-8755-EB6AC5AAC540}" srcId="{3613701F-D92F-4959-B0EB-49091F1FE365}" destId="{47189B57-F839-4BB4-8185-5C2C5B446C63}" srcOrd="0" destOrd="0" parTransId="{8F618DC8-BA4B-42CF-9901-109E62E491AD}" sibTransId="{D76443D7-3ED6-4257-AB13-57257D871B55}"/>
    <dgm:cxn modelId="{B670E069-5CDE-4735-88DD-FE34EA0F127B}" type="presParOf" srcId="{F95B83D6-0FC7-4B73-9730-5F64A852DC79}" destId="{713D1089-72C6-4416-8C7D-AFB040A3756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8EBE4A-B193-4565-978D-CBEDA4CCBAA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D7D7C98-E62B-44DB-B2AE-B9B5B2CCC61A}">
      <dgm:prSet custT="1"/>
      <dgm:spPr/>
      <dgm:t>
        <a:bodyPr/>
        <a:lstStyle/>
        <a:p>
          <a:pPr rtl="0"/>
          <a:r>
            <a:rPr lang="tr-TR" sz="2400" b="1" dirty="0" smtClean="0"/>
            <a:t>Gönüllüye ait </a:t>
          </a:r>
          <a:r>
            <a:rPr lang="tr-TR" sz="2400" b="1" dirty="0" err="1" smtClean="0">
              <a:solidFill>
                <a:srgbClr val="FFC000"/>
              </a:solidFill>
            </a:rPr>
            <a:t>germ</a:t>
          </a:r>
          <a:r>
            <a:rPr lang="tr-TR" sz="2400" b="1" dirty="0" smtClean="0">
              <a:solidFill>
                <a:srgbClr val="FFC000"/>
              </a:solidFill>
            </a:rPr>
            <a:t> hücrelerinin genetik yapısını bozmaya yönelik </a:t>
          </a:r>
          <a:r>
            <a:rPr lang="tr-TR" sz="2400" b="1" dirty="0" smtClean="0"/>
            <a:t>hiçbir araştırma yapılamaz.</a:t>
          </a:r>
          <a:endParaRPr lang="en-US" sz="2400" b="1" dirty="0"/>
        </a:p>
      </dgm:t>
    </dgm:pt>
    <dgm:pt modelId="{FDFE9622-6F1F-4899-B61F-21A2AFDE71E5}" type="parTrans" cxnId="{BDB8974B-446D-4FBA-B031-00CD9F12B8AD}">
      <dgm:prSet/>
      <dgm:spPr/>
      <dgm:t>
        <a:bodyPr/>
        <a:lstStyle/>
        <a:p>
          <a:endParaRPr lang="en-US" sz="2400" b="1"/>
        </a:p>
      </dgm:t>
    </dgm:pt>
    <dgm:pt modelId="{2AE754B1-1DE1-415D-A834-D15F59599990}" type="sibTrans" cxnId="{BDB8974B-446D-4FBA-B031-00CD9F12B8AD}">
      <dgm:prSet/>
      <dgm:spPr/>
      <dgm:t>
        <a:bodyPr/>
        <a:lstStyle/>
        <a:p>
          <a:endParaRPr lang="en-US" sz="2400" b="1"/>
        </a:p>
      </dgm:t>
    </dgm:pt>
    <dgm:pt modelId="{08479A83-C7AE-4794-BE7B-8356E38227D8}">
      <dgm:prSet custT="1"/>
      <dgm:spPr/>
      <dgm:t>
        <a:bodyPr/>
        <a:lstStyle/>
        <a:p>
          <a:pPr rtl="0"/>
          <a:r>
            <a:rPr lang="tr-TR" sz="2400" b="1" dirty="0" smtClean="0"/>
            <a:t>Gönüllüye </a:t>
          </a:r>
          <a:r>
            <a:rPr lang="tr-TR" sz="2400" b="1" dirty="0" smtClean="0">
              <a:solidFill>
                <a:srgbClr val="FFC000"/>
              </a:solidFill>
            </a:rPr>
            <a:t>insan onuruyla bağdaşmayacak ölçüde acı verecek </a:t>
          </a:r>
          <a:r>
            <a:rPr lang="tr-TR" sz="2400" b="1" dirty="0" smtClean="0"/>
            <a:t>yöntemler uygulanamaz. </a:t>
          </a:r>
          <a:endParaRPr lang="en-US" sz="2400" b="1" dirty="0"/>
        </a:p>
      </dgm:t>
    </dgm:pt>
    <dgm:pt modelId="{364CE07A-946F-4C84-80C4-1178091B61E3}" type="parTrans" cxnId="{84D6B1D2-D6CC-4F16-ACC7-D51DC59CF759}">
      <dgm:prSet/>
      <dgm:spPr/>
      <dgm:t>
        <a:bodyPr/>
        <a:lstStyle/>
        <a:p>
          <a:endParaRPr lang="en-US" sz="2400" b="1"/>
        </a:p>
      </dgm:t>
    </dgm:pt>
    <dgm:pt modelId="{7D868105-8221-4B3C-BA62-E52CEB17C260}" type="sibTrans" cxnId="{84D6B1D2-D6CC-4F16-ACC7-D51DC59CF759}">
      <dgm:prSet/>
      <dgm:spPr/>
      <dgm:t>
        <a:bodyPr/>
        <a:lstStyle/>
        <a:p>
          <a:endParaRPr lang="en-US" sz="2400" b="1"/>
        </a:p>
      </dgm:t>
    </dgm:pt>
    <dgm:pt modelId="{4A8EB598-CC56-437E-857C-FD858952C962}">
      <dgm:prSet custT="1"/>
      <dgm:spPr>
        <a:solidFill>
          <a:srgbClr val="00B050"/>
        </a:solidFill>
      </dgm:spPr>
      <dgm:t>
        <a:bodyPr/>
        <a:lstStyle/>
        <a:p>
          <a:pPr rtl="0"/>
          <a:r>
            <a:rPr lang="tr-TR" sz="2400" b="1" dirty="0" smtClean="0"/>
            <a:t>Araştırmanın insan sağlığı üzerinde </a:t>
          </a:r>
          <a:r>
            <a:rPr lang="tr-TR" sz="2400" b="1" dirty="0" smtClean="0">
              <a:solidFill>
                <a:srgbClr val="FFC000"/>
              </a:solidFill>
            </a:rPr>
            <a:t>öngörülebilir zararlı ve kalıcı bir etki</a:t>
          </a:r>
          <a:r>
            <a:rPr lang="tr-TR" sz="2400" b="1" dirty="0" smtClean="0">
              <a:solidFill>
                <a:srgbClr val="FF0000"/>
              </a:solidFill>
            </a:rPr>
            <a:t> </a:t>
          </a:r>
          <a:r>
            <a:rPr lang="tr-TR" sz="2400" b="1" dirty="0" smtClean="0"/>
            <a:t>bırakmaması şarttır.</a:t>
          </a:r>
          <a:endParaRPr lang="en-US" sz="2400" b="1" dirty="0"/>
        </a:p>
      </dgm:t>
    </dgm:pt>
    <dgm:pt modelId="{CF6367D0-CF79-4285-B992-12E3EA753C16}" type="parTrans" cxnId="{7ABE2B5B-6201-4EFB-9D65-50D98E232BCC}">
      <dgm:prSet/>
      <dgm:spPr/>
      <dgm:t>
        <a:bodyPr/>
        <a:lstStyle/>
        <a:p>
          <a:endParaRPr lang="en-US" sz="2400" b="1"/>
        </a:p>
      </dgm:t>
    </dgm:pt>
    <dgm:pt modelId="{197BA0C8-4B3A-46AD-96F7-EA0481F86EA9}" type="sibTrans" cxnId="{7ABE2B5B-6201-4EFB-9D65-50D98E232BCC}">
      <dgm:prSet/>
      <dgm:spPr/>
      <dgm:t>
        <a:bodyPr/>
        <a:lstStyle/>
        <a:p>
          <a:endParaRPr lang="en-US" sz="2400" b="1"/>
        </a:p>
      </dgm:t>
    </dgm:pt>
    <dgm:pt modelId="{BB41BBFD-767F-4794-931D-BD819466D627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tr-TR" sz="2400" b="1" dirty="0" smtClean="0">
              <a:solidFill>
                <a:srgbClr val="FFC000"/>
              </a:solidFill>
            </a:rPr>
            <a:t>ÇOCUKLAR, GEBELER, LOHUSALAR VE EMZİREN KADINLAR, KISITLILAR, YOĞUN BAKIMDAKİ VE BİLİNCİ KAPALI KİŞİLER </a:t>
          </a:r>
          <a:r>
            <a:rPr lang="tr-TR" sz="2400" b="1" dirty="0" smtClean="0"/>
            <a:t>üzerinde klinik araştırma planlanan durumlarda, bu özellikteki gönüllülere yaklaşım klinik araştırmalar yönetmeliğinde belirtilmiştir.</a:t>
          </a:r>
          <a:endParaRPr lang="en-US" sz="2400" b="1" dirty="0"/>
        </a:p>
      </dgm:t>
    </dgm:pt>
    <dgm:pt modelId="{08CC6FCB-DA91-49D5-8AB7-891DBF6A1942}" type="parTrans" cxnId="{C1035F86-1D5D-4E78-84ED-A838FE3A4484}">
      <dgm:prSet/>
      <dgm:spPr/>
      <dgm:t>
        <a:bodyPr/>
        <a:lstStyle/>
        <a:p>
          <a:endParaRPr lang="en-US" sz="2400" b="1"/>
        </a:p>
      </dgm:t>
    </dgm:pt>
    <dgm:pt modelId="{6A7F3194-A005-4BFA-940B-FD8C263C527E}" type="sibTrans" cxnId="{C1035F86-1D5D-4E78-84ED-A838FE3A4484}">
      <dgm:prSet/>
      <dgm:spPr/>
      <dgm:t>
        <a:bodyPr/>
        <a:lstStyle/>
        <a:p>
          <a:endParaRPr lang="en-US" sz="2400" b="1"/>
        </a:p>
      </dgm:t>
    </dgm:pt>
    <dgm:pt modelId="{669C517E-BEB4-4BD2-9090-CBB63A42D93A}" type="pres">
      <dgm:prSet presAssocID="{A98EBE4A-B193-4565-978D-CBEDA4CCBA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7E52D9-515E-45EB-A3C6-36390C6A775C}" type="pres">
      <dgm:prSet presAssocID="{2D7D7C98-E62B-44DB-B2AE-B9B5B2CCC61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95AFDD-2BE6-41CB-A57E-E276B0703F30}" type="pres">
      <dgm:prSet presAssocID="{2AE754B1-1DE1-415D-A834-D15F59599990}" presName="spacer" presStyleCnt="0"/>
      <dgm:spPr/>
    </dgm:pt>
    <dgm:pt modelId="{53DFDF38-8CC9-420C-BA28-F8AC2C5AE329}" type="pres">
      <dgm:prSet presAssocID="{08479A83-C7AE-4794-BE7B-8356E38227D8}" presName="parentText" presStyleLbl="node1" presStyleIdx="1" presStyleCnt="4" custLinFactY="17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24668-4DE6-4E0F-8DAA-7D4095DE7250}" type="pres">
      <dgm:prSet presAssocID="{7D868105-8221-4B3C-BA62-E52CEB17C260}" presName="spacer" presStyleCnt="0"/>
      <dgm:spPr/>
    </dgm:pt>
    <dgm:pt modelId="{B2BEBBB2-A90C-4FBC-8D72-E4105F39E8F5}" type="pres">
      <dgm:prSet presAssocID="{4A8EB598-CC56-437E-857C-FD858952C962}" presName="parentText" presStyleLbl="node1" presStyleIdx="2" presStyleCnt="4" custLinFactY="663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F6BF2-15F5-468A-BEEC-D29198830D03}" type="pres">
      <dgm:prSet presAssocID="{197BA0C8-4B3A-46AD-96F7-EA0481F86EA9}" presName="spacer" presStyleCnt="0"/>
      <dgm:spPr/>
    </dgm:pt>
    <dgm:pt modelId="{49ADC1B0-52FE-4584-9A2D-60CE5B361A6C}" type="pres">
      <dgm:prSet presAssocID="{BB41BBFD-767F-4794-931D-BD819466D627}" presName="parentText" presStyleLbl="node1" presStyleIdx="3" presStyleCnt="4" custScaleY="120811" custLinFactY="1866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D6B1D2-D6CC-4F16-ACC7-D51DC59CF759}" srcId="{A98EBE4A-B193-4565-978D-CBEDA4CCBAA0}" destId="{08479A83-C7AE-4794-BE7B-8356E38227D8}" srcOrd="1" destOrd="0" parTransId="{364CE07A-946F-4C84-80C4-1178091B61E3}" sibTransId="{7D868105-8221-4B3C-BA62-E52CEB17C260}"/>
    <dgm:cxn modelId="{E493F736-144E-4A75-BEB1-9A9BC35D66CA}" type="presOf" srcId="{A98EBE4A-B193-4565-978D-CBEDA4CCBAA0}" destId="{669C517E-BEB4-4BD2-9090-CBB63A42D93A}" srcOrd="0" destOrd="0" presId="urn:microsoft.com/office/officeart/2005/8/layout/vList2"/>
    <dgm:cxn modelId="{49E76319-2928-41EB-BB92-A024B77CDD44}" type="presOf" srcId="{4A8EB598-CC56-437E-857C-FD858952C962}" destId="{B2BEBBB2-A90C-4FBC-8D72-E4105F39E8F5}" srcOrd="0" destOrd="0" presId="urn:microsoft.com/office/officeart/2005/8/layout/vList2"/>
    <dgm:cxn modelId="{32C20921-25DD-4C9D-8333-CB27C84C10E6}" type="presOf" srcId="{2D7D7C98-E62B-44DB-B2AE-B9B5B2CCC61A}" destId="{177E52D9-515E-45EB-A3C6-36390C6A775C}" srcOrd="0" destOrd="0" presId="urn:microsoft.com/office/officeart/2005/8/layout/vList2"/>
    <dgm:cxn modelId="{BDB8974B-446D-4FBA-B031-00CD9F12B8AD}" srcId="{A98EBE4A-B193-4565-978D-CBEDA4CCBAA0}" destId="{2D7D7C98-E62B-44DB-B2AE-B9B5B2CCC61A}" srcOrd="0" destOrd="0" parTransId="{FDFE9622-6F1F-4899-B61F-21A2AFDE71E5}" sibTransId="{2AE754B1-1DE1-415D-A834-D15F59599990}"/>
    <dgm:cxn modelId="{7ABE2B5B-6201-4EFB-9D65-50D98E232BCC}" srcId="{A98EBE4A-B193-4565-978D-CBEDA4CCBAA0}" destId="{4A8EB598-CC56-437E-857C-FD858952C962}" srcOrd="2" destOrd="0" parTransId="{CF6367D0-CF79-4285-B992-12E3EA753C16}" sibTransId="{197BA0C8-4B3A-46AD-96F7-EA0481F86EA9}"/>
    <dgm:cxn modelId="{99AE127B-F715-4367-85B9-01C570004C84}" type="presOf" srcId="{BB41BBFD-767F-4794-931D-BD819466D627}" destId="{49ADC1B0-52FE-4584-9A2D-60CE5B361A6C}" srcOrd="0" destOrd="0" presId="urn:microsoft.com/office/officeart/2005/8/layout/vList2"/>
    <dgm:cxn modelId="{D636A9C8-2035-409B-A3EA-E7828A948BED}" type="presOf" srcId="{08479A83-C7AE-4794-BE7B-8356E38227D8}" destId="{53DFDF38-8CC9-420C-BA28-F8AC2C5AE329}" srcOrd="0" destOrd="0" presId="urn:microsoft.com/office/officeart/2005/8/layout/vList2"/>
    <dgm:cxn modelId="{C1035F86-1D5D-4E78-84ED-A838FE3A4484}" srcId="{A98EBE4A-B193-4565-978D-CBEDA4CCBAA0}" destId="{BB41BBFD-767F-4794-931D-BD819466D627}" srcOrd="3" destOrd="0" parTransId="{08CC6FCB-DA91-49D5-8AB7-891DBF6A1942}" sibTransId="{6A7F3194-A005-4BFA-940B-FD8C263C527E}"/>
    <dgm:cxn modelId="{AED8CFB7-19D9-467B-B9DF-21AB94E3BB7A}" type="presParOf" srcId="{669C517E-BEB4-4BD2-9090-CBB63A42D93A}" destId="{177E52D9-515E-45EB-A3C6-36390C6A775C}" srcOrd="0" destOrd="0" presId="urn:microsoft.com/office/officeart/2005/8/layout/vList2"/>
    <dgm:cxn modelId="{6C2E89AA-7CC5-4CAA-9E68-05BEED951D1E}" type="presParOf" srcId="{669C517E-BEB4-4BD2-9090-CBB63A42D93A}" destId="{2895AFDD-2BE6-41CB-A57E-E276B0703F30}" srcOrd="1" destOrd="0" presId="urn:microsoft.com/office/officeart/2005/8/layout/vList2"/>
    <dgm:cxn modelId="{213AFBF3-E2B4-4F4E-AE96-84B6CC28FAC8}" type="presParOf" srcId="{669C517E-BEB4-4BD2-9090-CBB63A42D93A}" destId="{53DFDF38-8CC9-420C-BA28-F8AC2C5AE329}" srcOrd="2" destOrd="0" presId="urn:microsoft.com/office/officeart/2005/8/layout/vList2"/>
    <dgm:cxn modelId="{8AD4FB6F-24E9-45C4-9A25-8D6BD2E12DCD}" type="presParOf" srcId="{669C517E-BEB4-4BD2-9090-CBB63A42D93A}" destId="{5D924668-4DE6-4E0F-8DAA-7D4095DE7250}" srcOrd="3" destOrd="0" presId="urn:microsoft.com/office/officeart/2005/8/layout/vList2"/>
    <dgm:cxn modelId="{0F67277A-E20C-4693-B6F1-831B38DF17D8}" type="presParOf" srcId="{669C517E-BEB4-4BD2-9090-CBB63A42D93A}" destId="{B2BEBBB2-A90C-4FBC-8D72-E4105F39E8F5}" srcOrd="4" destOrd="0" presId="urn:microsoft.com/office/officeart/2005/8/layout/vList2"/>
    <dgm:cxn modelId="{149D3286-F2A8-4E8D-A33D-4F912F3A8F4E}" type="presParOf" srcId="{669C517E-BEB4-4BD2-9090-CBB63A42D93A}" destId="{C6DF6BF2-15F5-468A-BEEC-D29198830D03}" srcOrd="5" destOrd="0" presId="urn:microsoft.com/office/officeart/2005/8/layout/vList2"/>
    <dgm:cxn modelId="{ADE61571-D784-4512-8458-395FD16F1840}" type="presParOf" srcId="{669C517E-BEB4-4BD2-9090-CBB63A42D93A}" destId="{49ADC1B0-52FE-4584-9A2D-60CE5B361A6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CF1E38E-9D97-41D7-8700-697CBB02D2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B43E3C-8790-4E33-8249-2EF79A55E052}">
      <dgm:prSet custT="1"/>
      <dgm:spPr>
        <a:solidFill>
          <a:srgbClr val="9148C8"/>
        </a:solidFill>
      </dgm:spPr>
      <dgm:t>
        <a:bodyPr/>
        <a:lstStyle/>
        <a:p>
          <a:pPr rtl="0"/>
          <a:r>
            <a:rPr lang="tr-TR" sz="2800" b="1" i="1" dirty="0" smtClean="0"/>
            <a:t>“Kişilerin tamamen </a:t>
          </a:r>
          <a:r>
            <a:rPr lang="tr-TR" sz="2800" b="1" i="1" u="none" dirty="0" smtClean="0">
              <a:solidFill>
                <a:srgbClr val="FFC000"/>
              </a:solidFill>
            </a:rPr>
            <a:t>SERBEST İRADESİYLE </a:t>
          </a:r>
          <a:r>
            <a:rPr lang="tr-TR" sz="2800" b="1" i="1" dirty="0" smtClean="0"/>
            <a:t>verilen bilgilendirilmiş gönüllü olur, klinik araştırma </a:t>
          </a:r>
          <a:r>
            <a:rPr lang="tr-TR" sz="2800" b="1" i="1" u="none" dirty="0" smtClean="0">
              <a:solidFill>
                <a:srgbClr val="FFC000"/>
              </a:solidFill>
            </a:rPr>
            <a:t>BAŞLATILMADAN ÖNCE </a:t>
          </a:r>
          <a:r>
            <a:rPr lang="tr-TR" sz="2800" b="1" i="1" dirty="0" smtClean="0"/>
            <a:t>bütün gönüllülerden ilgili mevzuata uygun olarak alınmış olmalıdır.”</a:t>
          </a:r>
          <a:endParaRPr lang="en-US" sz="2800" dirty="0"/>
        </a:p>
      </dgm:t>
    </dgm:pt>
    <dgm:pt modelId="{64CD6691-51E8-49E2-A522-BECFB38D1C28}" type="parTrans" cxnId="{8645F90C-F647-4360-9A54-D0979D95714A}">
      <dgm:prSet/>
      <dgm:spPr/>
      <dgm:t>
        <a:bodyPr/>
        <a:lstStyle/>
        <a:p>
          <a:endParaRPr lang="en-US" sz="2800"/>
        </a:p>
      </dgm:t>
    </dgm:pt>
    <dgm:pt modelId="{D221ACD3-C2F6-4611-8B1A-BE2A8D980804}" type="sibTrans" cxnId="{8645F90C-F647-4360-9A54-D0979D95714A}">
      <dgm:prSet/>
      <dgm:spPr/>
      <dgm:t>
        <a:bodyPr/>
        <a:lstStyle/>
        <a:p>
          <a:endParaRPr lang="en-US" sz="2800"/>
        </a:p>
      </dgm:t>
    </dgm:pt>
    <dgm:pt modelId="{39AD3CDB-6952-406C-8783-02DE049D13BA}" type="pres">
      <dgm:prSet presAssocID="{CCF1E38E-9D97-41D7-8700-697CBB02D2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F60A18-6F02-40E3-BCBD-C5BEA8984CB7}" type="pres">
      <dgm:prSet presAssocID="{95B43E3C-8790-4E33-8249-2EF79A55E052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FC673B-35E1-48CB-B329-64153E7D49C4}" type="presOf" srcId="{95B43E3C-8790-4E33-8249-2EF79A55E052}" destId="{D5F60A18-6F02-40E3-BCBD-C5BEA8984CB7}" srcOrd="0" destOrd="0" presId="urn:microsoft.com/office/officeart/2005/8/layout/vList2"/>
    <dgm:cxn modelId="{B3E1AD84-4FC6-48D9-A258-2EE5A97C5BD9}" type="presOf" srcId="{CCF1E38E-9D97-41D7-8700-697CBB02D24F}" destId="{39AD3CDB-6952-406C-8783-02DE049D13BA}" srcOrd="0" destOrd="0" presId="urn:microsoft.com/office/officeart/2005/8/layout/vList2"/>
    <dgm:cxn modelId="{8645F90C-F647-4360-9A54-D0979D95714A}" srcId="{CCF1E38E-9D97-41D7-8700-697CBB02D24F}" destId="{95B43E3C-8790-4E33-8249-2EF79A55E052}" srcOrd="0" destOrd="0" parTransId="{64CD6691-51E8-49E2-A522-BECFB38D1C28}" sibTransId="{D221ACD3-C2F6-4611-8B1A-BE2A8D980804}"/>
    <dgm:cxn modelId="{374A68DC-D1C1-48D5-B7A3-366F3709FF12}" type="presParOf" srcId="{39AD3CDB-6952-406C-8783-02DE049D13BA}" destId="{D5F60A18-6F02-40E3-BCBD-C5BEA8984CB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59BBA3-5B6B-44C7-8EBC-A2D12B745A5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6AD662-94CD-41D7-8BFD-25029F870AE1}">
      <dgm:prSet custT="1"/>
      <dgm:spPr>
        <a:solidFill>
          <a:srgbClr val="9148C8"/>
        </a:solidFill>
      </dgm:spPr>
      <dgm:t>
        <a:bodyPr/>
        <a:lstStyle/>
        <a:p>
          <a:pPr rtl="0"/>
          <a:r>
            <a:rPr lang="tr-TR" sz="2800" b="1" i="1" dirty="0" smtClean="0"/>
            <a:t>“Gönüllülerin kimliğiyle ilgili kayıtlar ilgili mevzuat hükümlerine göre özel hayat ve gizlilik kurallarına saygı gösterecek bir şekilde korunmalıdır.” </a:t>
          </a:r>
          <a:endParaRPr lang="en-US" sz="2800" dirty="0"/>
        </a:p>
      </dgm:t>
    </dgm:pt>
    <dgm:pt modelId="{966FA646-461E-408A-8F1B-28902312A2D0}" type="parTrans" cxnId="{E1C3653B-4B9E-4229-9930-1886A4FEECE9}">
      <dgm:prSet/>
      <dgm:spPr/>
      <dgm:t>
        <a:bodyPr/>
        <a:lstStyle/>
        <a:p>
          <a:endParaRPr lang="en-US"/>
        </a:p>
      </dgm:t>
    </dgm:pt>
    <dgm:pt modelId="{6396ACF0-1F28-43FC-8717-ADBE768345F1}" type="sibTrans" cxnId="{E1C3653B-4B9E-4229-9930-1886A4FEECE9}">
      <dgm:prSet/>
      <dgm:spPr/>
      <dgm:t>
        <a:bodyPr/>
        <a:lstStyle/>
        <a:p>
          <a:endParaRPr lang="en-US"/>
        </a:p>
      </dgm:t>
    </dgm:pt>
    <dgm:pt modelId="{0B28AF1D-A194-45D1-87A9-B57841A8E8EA}" type="pres">
      <dgm:prSet presAssocID="{6959BBA3-5B6B-44C7-8EBC-A2D12B745A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7F66D0B-9120-4EDC-82B8-EB357AD571ED}" type="pres">
      <dgm:prSet presAssocID="{416AD662-94CD-41D7-8BFD-25029F870AE1}" presName="parentText" presStyleLbl="node1" presStyleIdx="0" presStyleCnt="1" custScaleY="4630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C3653B-4B9E-4229-9930-1886A4FEECE9}" srcId="{6959BBA3-5B6B-44C7-8EBC-A2D12B745A55}" destId="{416AD662-94CD-41D7-8BFD-25029F870AE1}" srcOrd="0" destOrd="0" parTransId="{966FA646-461E-408A-8F1B-28902312A2D0}" sibTransId="{6396ACF0-1F28-43FC-8717-ADBE768345F1}"/>
    <dgm:cxn modelId="{010FB868-BF78-4F3E-95AF-F9E3DEB77E98}" type="presOf" srcId="{6959BBA3-5B6B-44C7-8EBC-A2D12B745A55}" destId="{0B28AF1D-A194-45D1-87A9-B57841A8E8EA}" srcOrd="0" destOrd="0" presId="urn:microsoft.com/office/officeart/2005/8/layout/vList2"/>
    <dgm:cxn modelId="{E26EF25A-4AC6-4F98-8B39-D44F1CCDDC53}" type="presOf" srcId="{416AD662-94CD-41D7-8BFD-25029F870AE1}" destId="{B7F66D0B-9120-4EDC-82B8-EB357AD571ED}" srcOrd="0" destOrd="0" presId="urn:microsoft.com/office/officeart/2005/8/layout/vList2"/>
    <dgm:cxn modelId="{4B1818A9-2DF9-40D9-AC98-D037D2A48120}" type="presParOf" srcId="{0B28AF1D-A194-45D1-87A9-B57841A8E8EA}" destId="{B7F66D0B-9120-4EDC-82B8-EB357AD571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10E6CC5-6D06-4196-BB2C-198C83E1AE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D9F397-C3DC-41C5-BD52-E0AE1B1A14DF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tr-TR" sz="2800" b="1" i="1" dirty="0" smtClean="0"/>
            <a:t>“Araştırma ürününe ilişkin klinik ve klinik olmayan bilgiler, yapılacak klinik araştırmayı yeterli şekilde destekleyecek nitelikte olmalıdır.”</a:t>
          </a:r>
          <a:endParaRPr lang="en-US" sz="2800" dirty="0"/>
        </a:p>
      </dgm:t>
    </dgm:pt>
    <dgm:pt modelId="{F2467D7A-A345-4BBE-882F-83F43005DCE3}" type="parTrans" cxnId="{86AD3CD9-8A6F-4EE9-A7D5-1306A76A297E}">
      <dgm:prSet/>
      <dgm:spPr/>
      <dgm:t>
        <a:bodyPr/>
        <a:lstStyle/>
        <a:p>
          <a:endParaRPr lang="en-US"/>
        </a:p>
      </dgm:t>
    </dgm:pt>
    <dgm:pt modelId="{39087B86-3602-48C9-81EE-9536607A3D07}" type="sibTrans" cxnId="{86AD3CD9-8A6F-4EE9-A7D5-1306A76A297E}">
      <dgm:prSet/>
      <dgm:spPr/>
      <dgm:t>
        <a:bodyPr/>
        <a:lstStyle/>
        <a:p>
          <a:endParaRPr lang="en-US"/>
        </a:p>
      </dgm:t>
    </dgm:pt>
    <dgm:pt modelId="{811066D6-1D46-4E0B-BC40-285FB2D3DAAC}" type="pres">
      <dgm:prSet presAssocID="{210E6CC5-6D06-4196-BB2C-198C83E1AE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FFB789-DDB0-4DE9-AF4D-560C470E4876}" type="pres">
      <dgm:prSet presAssocID="{86D9F397-C3DC-41C5-BD52-E0AE1B1A14DF}" presName="parentText" presStyleLbl="node1" presStyleIdx="0" presStyleCnt="1" custLinFactNeighborY="-751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AD3CD9-8A6F-4EE9-A7D5-1306A76A297E}" srcId="{210E6CC5-6D06-4196-BB2C-198C83E1AEC1}" destId="{86D9F397-C3DC-41C5-BD52-E0AE1B1A14DF}" srcOrd="0" destOrd="0" parTransId="{F2467D7A-A345-4BBE-882F-83F43005DCE3}" sibTransId="{39087B86-3602-48C9-81EE-9536607A3D07}"/>
    <dgm:cxn modelId="{9153D918-CED9-4A4B-8887-032D2DEFA583}" type="presOf" srcId="{210E6CC5-6D06-4196-BB2C-198C83E1AEC1}" destId="{811066D6-1D46-4E0B-BC40-285FB2D3DAAC}" srcOrd="0" destOrd="0" presId="urn:microsoft.com/office/officeart/2005/8/layout/vList2"/>
    <dgm:cxn modelId="{899A8C09-E986-4DDE-A412-E993484942E1}" type="presOf" srcId="{86D9F397-C3DC-41C5-BD52-E0AE1B1A14DF}" destId="{37FFB789-DDB0-4DE9-AF4D-560C470E4876}" srcOrd="0" destOrd="0" presId="urn:microsoft.com/office/officeart/2005/8/layout/vList2"/>
    <dgm:cxn modelId="{5E6FAB21-5868-4DE2-A83E-7DD8C64F6949}" type="presParOf" srcId="{811066D6-1D46-4E0B-BC40-285FB2D3DAAC}" destId="{37FFB789-DDB0-4DE9-AF4D-560C470E487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60C2579-CA74-401D-903F-1834AB8CDBE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8E9475-DC63-487C-AA51-CC61B48D3188}">
      <dgm:prSet custT="1"/>
      <dgm:spPr>
        <a:solidFill>
          <a:srgbClr val="00B0F0"/>
        </a:solidFill>
      </dgm:spPr>
      <dgm:t>
        <a:bodyPr/>
        <a:lstStyle/>
        <a:p>
          <a:pPr rtl="0"/>
          <a:r>
            <a:rPr lang="tr-TR" sz="2800" b="1" i="1" dirty="0" smtClean="0"/>
            <a:t>“Klinik araştırmalar bilimsel kurallara uygun, bilimsel bakımdan geçerli, açık ve ayrıntılı olarak ifade edilen bir protokolle belirlenmelidir.” </a:t>
          </a:r>
          <a:endParaRPr lang="en-US" sz="2800" dirty="0"/>
        </a:p>
      </dgm:t>
    </dgm:pt>
    <dgm:pt modelId="{E0796815-BDF4-438E-85F6-F8C970A93A19}" type="parTrans" cxnId="{78A8108D-55FA-4A29-BC9A-AB5F341C5623}">
      <dgm:prSet/>
      <dgm:spPr/>
      <dgm:t>
        <a:bodyPr/>
        <a:lstStyle/>
        <a:p>
          <a:endParaRPr lang="en-US"/>
        </a:p>
      </dgm:t>
    </dgm:pt>
    <dgm:pt modelId="{A50E5448-B35C-4AF6-8BA1-6E34EBB385D6}" type="sibTrans" cxnId="{78A8108D-55FA-4A29-BC9A-AB5F341C5623}">
      <dgm:prSet/>
      <dgm:spPr/>
      <dgm:t>
        <a:bodyPr/>
        <a:lstStyle/>
        <a:p>
          <a:endParaRPr lang="en-US"/>
        </a:p>
      </dgm:t>
    </dgm:pt>
    <dgm:pt modelId="{246A93BD-8D09-4243-A42A-F47367B2D306}" type="pres">
      <dgm:prSet presAssocID="{660C2579-CA74-401D-903F-1834AB8CDB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B3E165-BA5F-4A1B-8530-F6CAFE9C3A93}" type="pres">
      <dgm:prSet presAssocID="{D28E9475-DC63-487C-AA51-CC61B48D3188}" presName="parentText" presStyleLbl="node1" presStyleIdx="0" presStyleCnt="1" custLinFactNeighborX="1102" custLinFactNeighborY="-5039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F39505-0850-44D8-AD5A-571DBCA91821}" type="presOf" srcId="{660C2579-CA74-401D-903F-1834AB8CDBE9}" destId="{246A93BD-8D09-4243-A42A-F47367B2D306}" srcOrd="0" destOrd="0" presId="urn:microsoft.com/office/officeart/2005/8/layout/vList2"/>
    <dgm:cxn modelId="{78296E96-3CEA-481C-BDF5-78C32B4B464D}" type="presOf" srcId="{D28E9475-DC63-487C-AA51-CC61B48D3188}" destId="{6BB3E165-BA5F-4A1B-8530-F6CAFE9C3A93}" srcOrd="0" destOrd="0" presId="urn:microsoft.com/office/officeart/2005/8/layout/vList2"/>
    <dgm:cxn modelId="{78A8108D-55FA-4A29-BC9A-AB5F341C5623}" srcId="{660C2579-CA74-401D-903F-1834AB8CDBE9}" destId="{D28E9475-DC63-487C-AA51-CC61B48D3188}" srcOrd="0" destOrd="0" parTransId="{E0796815-BDF4-438E-85F6-F8C970A93A19}" sibTransId="{A50E5448-B35C-4AF6-8BA1-6E34EBB385D6}"/>
    <dgm:cxn modelId="{7C93AE3E-E12E-49FC-BC8D-BB7BA6904BFF}" type="presParOf" srcId="{246A93BD-8D09-4243-A42A-F47367B2D306}" destId="{6BB3E165-BA5F-4A1B-8530-F6CAFE9C3A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7EFDA9-832F-4902-AF1C-18DEDDC8D87E}">
      <dsp:nvSpPr>
        <dsp:cNvPr id="0" name=""/>
        <dsp:cNvSpPr/>
      </dsp:nvSpPr>
      <dsp:spPr>
        <a:xfrm>
          <a:off x="2200157" y="160409"/>
          <a:ext cx="6109990" cy="3318825"/>
        </a:xfrm>
        <a:prstGeom prst="ellipse">
          <a:avLst/>
        </a:prstGeom>
        <a:solidFill>
          <a:srgbClr val="7030A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Gönüllü</a:t>
          </a:r>
          <a:endParaRPr lang="en-US" sz="4000" kern="1200" dirty="0"/>
        </a:p>
      </dsp:txBody>
      <dsp:txXfrm>
        <a:off x="3014823" y="741204"/>
        <a:ext cx="4480659" cy="1493471"/>
      </dsp:txXfrm>
    </dsp:sp>
    <dsp:sp modelId="{2D29CFEF-398A-477E-A171-ADE785D5D342}">
      <dsp:nvSpPr>
        <dsp:cNvPr id="0" name=""/>
        <dsp:cNvSpPr/>
      </dsp:nvSpPr>
      <dsp:spPr>
        <a:xfrm>
          <a:off x="3877735" y="2286183"/>
          <a:ext cx="6109990" cy="3318825"/>
        </a:xfrm>
        <a:prstGeom prst="ellipse">
          <a:avLst/>
        </a:prstGeom>
        <a:solidFill>
          <a:srgbClr val="00B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tr-TR" sz="4000" kern="1200" dirty="0" smtClean="0"/>
            <a:t>    Araştırmacı</a:t>
          </a:r>
          <a:endParaRPr lang="en-US" sz="4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800" kern="1200" dirty="0"/>
        </a:p>
      </dsp:txBody>
      <dsp:txXfrm>
        <a:off x="5746374" y="3143547"/>
        <a:ext cx="3665994" cy="1825353"/>
      </dsp:txXfrm>
    </dsp:sp>
    <dsp:sp modelId="{E64629F5-FE18-4F49-B46F-E6BCB8BD3744}">
      <dsp:nvSpPr>
        <dsp:cNvPr id="0" name=""/>
        <dsp:cNvSpPr/>
      </dsp:nvSpPr>
      <dsp:spPr>
        <a:xfrm>
          <a:off x="539589" y="2258106"/>
          <a:ext cx="6099403" cy="3318825"/>
        </a:xfrm>
        <a:prstGeom prst="ellipse">
          <a:avLst/>
        </a:prstGeom>
        <a:solidFill>
          <a:srgbClr val="00B0F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000" kern="1200" dirty="0" smtClean="0"/>
            <a:t>Araştırma  </a:t>
          </a:r>
          <a:endParaRPr lang="en-US" sz="4000" kern="1200" dirty="0"/>
        </a:p>
      </dsp:txBody>
      <dsp:txXfrm>
        <a:off x="1113949" y="3115469"/>
        <a:ext cx="3659642" cy="18253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445F5-B206-4506-807D-4A5899391753}">
      <dsp:nvSpPr>
        <dsp:cNvPr id="0" name=""/>
        <dsp:cNvSpPr/>
      </dsp:nvSpPr>
      <dsp:spPr>
        <a:xfrm>
          <a:off x="0" y="461"/>
          <a:ext cx="10044448" cy="953184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/>
            <a:t>“Klinik araştırma onaylanan araştırma protokolüne uygun olarak gerçekleştirilmelidir.” </a:t>
          </a:r>
          <a:endParaRPr lang="en-US" sz="2800" kern="1200" dirty="0"/>
        </a:p>
      </dsp:txBody>
      <dsp:txXfrm>
        <a:off x="46531" y="46992"/>
        <a:ext cx="9951386" cy="86012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AC080-7D4B-4A9F-ACB5-D681D5EF9832}">
      <dsp:nvSpPr>
        <dsp:cNvPr id="0" name=""/>
        <dsp:cNvSpPr/>
      </dsp:nvSpPr>
      <dsp:spPr>
        <a:xfrm>
          <a:off x="0" y="840254"/>
          <a:ext cx="10515600" cy="1559025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/>
            <a:t>“Klinik araştırmaya ilişkin bilgiler, bu bilgilerin doğru bir şekilde raporlanmasına, yorumlanmasına ve doğrulanmasına olanak verecek şekilde kaydedilmeli, işlenmeli ve tutulmalıdır.”</a:t>
          </a:r>
          <a:endParaRPr lang="en-US" sz="2800" kern="1200" dirty="0"/>
        </a:p>
      </dsp:txBody>
      <dsp:txXfrm>
        <a:off x="76105" y="916359"/>
        <a:ext cx="10363390" cy="140681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8DDDC-2B8A-4D08-B07E-F58B667A63BA}">
      <dsp:nvSpPr>
        <dsp:cNvPr id="0" name=""/>
        <dsp:cNvSpPr/>
      </dsp:nvSpPr>
      <dsp:spPr>
        <a:xfrm>
          <a:off x="0" y="30010"/>
          <a:ext cx="10515600" cy="197730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/>
            <a:t>“Araştırma ürünleri ilgili mevzuata göre belirlenen İYİ İMALAT UYGULAMALARINA uygun olarak üretilmeli, işlem görmeli ve saklanmalıdır. Bu ürünler onaylanan araştırma protokolüne uygun şekilde kullanılmalıdır.” </a:t>
          </a:r>
          <a:endParaRPr lang="en-US" sz="2800" kern="1200" dirty="0"/>
        </a:p>
      </dsp:txBody>
      <dsp:txXfrm>
        <a:off x="96524" y="126534"/>
        <a:ext cx="10322552" cy="178425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940DD0-7155-49DB-93D9-CB2477143C03}">
      <dsp:nvSpPr>
        <dsp:cNvPr id="0" name=""/>
        <dsp:cNvSpPr/>
      </dsp:nvSpPr>
      <dsp:spPr>
        <a:xfrm>
          <a:off x="0" y="73546"/>
          <a:ext cx="10515600" cy="121680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/>
            <a:t>“Araştırmada araştırmanın kalitesini her yönüyle garanti edecek kalite sistemleri uygulanmalıdır.”</a:t>
          </a:r>
          <a:endParaRPr lang="en-US" sz="2800" kern="1200" dirty="0"/>
        </a:p>
      </dsp:txBody>
      <dsp:txXfrm>
        <a:off x="59399" y="132945"/>
        <a:ext cx="10396802" cy="109800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9CFDF-A57C-4C8E-BD39-1D0BDB320480}">
      <dsp:nvSpPr>
        <dsp:cNvPr id="0" name=""/>
        <dsp:cNvSpPr/>
      </dsp:nvSpPr>
      <dsp:spPr>
        <a:xfrm>
          <a:off x="0" y="298"/>
          <a:ext cx="10515600" cy="1238234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/>
            <a:t>“Gönüllülere sağlanan tıbbi bakım ve gönüllüler adına alınan tıbbi kararlar yetkin bir HEKİM VEYA DİŞ HEKİMİNİN sorumluluğunda olmalıdır.” </a:t>
          </a:r>
          <a:endParaRPr lang="en-US" sz="2800" kern="1200" dirty="0"/>
        </a:p>
      </dsp:txBody>
      <dsp:txXfrm>
        <a:off x="60446" y="60744"/>
        <a:ext cx="10394708" cy="111734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2921A-8F1B-407C-992C-6E4D3CB068D6}">
      <dsp:nvSpPr>
        <dsp:cNvPr id="0" name=""/>
        <dsp:cNvSpPr/>
      </dsp:nvSpPr>
      <dsp:spPr>
        <a:xfrm>
          <a:off x="0" y="180"/>
          <a:ext cx="10515600" cy="1186955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/>
            <a:t>“Araştırmayı yürütmede rol alan her kişi, öğrenim, eğitim ve deneyim bakımından kendilerine düşen işleri yapmaya yetkin olmalıdır.”</a:t>
          </a:r>
          <a:endParaRPr lang="en-US" sz="2800" kern="1200" dirty="0"/>
        </a:p>
      </dsp:txBody>
      <dsp:txXfrm>
        <a:off x="57942" y="58122"/>
        <a:ext cx="10399716" cy="10710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9298D8-2E5C-4B14-B075-85BB5CC07F14}">
      <dsp:nvSpPr>
        <dsp:cNvPr id="0" name=""/>
        <dsp:cNvSpPr/>
      </dsp:nvSpPr>
      <dsp:spPr>
        <a:xfrm>
          <a:off x="0" y="332"/>
          <a:ext cx="10848304" cy="150367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/>
            <a:t>“Klinik araştırmalar, temeli Helsinki Bildirgesinin güncel şeklinde belirtilen esaslara dayanan iyi klinik uygulamalarına, ilgili mevzuata ve etik ilkelere uygun şekilde gerçekleştirilmelidir.” </a:t>
          </a:r>
          <a:endParaRPr lang="en-US" sz="2800" kern="1200" dirty="0"/>
        </a:p>
      </dsp:txBody>
      <dsp:txXfrm>
        <a:off x="73404" y="73736"/>
        <a:ext cx="10701496" cy="13568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191B1-44D3-4BC8-ADFF-A95FF8F4DC90}">
      <dsp:nvSpPr>
        <dsp:cNvPr id="0" name=""/>
        <dsp:cNvSpPr/>
      </dsp:nvSpPr>
      <dsp:spPr>
        <a:xfrm>
          <a:off x="0" y="332919"/>
          <a:ext cx="10515600" cy="1749150"/>
        </a:xfrm>
        <a:prstGeom prst="roundRect">
          <a:avLst/>
        </a:prstGeom>
        <a:solidFill>
          <a:srgbClr val="9148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/>
            <a:t>“Klinik araştırma </a:t>
          </a:r>
          <a:r>
            <a:rPr lang="tr-TR" sz="3200" b="1" i="1" kern="1200" dirty="0" smtClean="0"/>
            <a:t>BAŞLATILMADAN ÖNCE </a:t>
          </a:r>
          <a:r>
            <a:rPr lang="tr-TR" sz="2800" b="1" i="1" kern="1200" dirty="0" smtClean="0"/>
            <a:t>araştırmadan doğabilecek muhtemel </a:t>
          </a:r>
          <a:r>
            <a:rPr lang="tr-TR" sz="3200" b="1" i="1" kern="1200" dirty="0" smtClean="0">
              <a:solidFill>
                <a:srgbClr val="FFC000"/>
              </a:solidFill>
            </a:rPr>
            <a:t>RİSKLER</a:t>
          </a:r>
          <a:r>
            <a:rPr lang="tr-TR" sz="2800" b="1" i="1" kern="1200" dirty="0" smtClean="0">
              <a:solidFill>
                <a:srgbClr val="FFC000"/>
              </a:solidFill>
            </a:rPr>
            <a:t> </a:t>
          </a:r>
          <a:r>
            <a:rPr lang="tr-TR" sz="2800" b="1" i="1" kern="1200" dirty="0" smtClean="0"/>
            <a:t>gönüllü ve toplumun elde edeceği düşünülen </a:t>
          </a:r>
          <a:r>
            <a:rPr lang="tr-TR" sz="3200" b="1" i="1" kern="1200" dirty="0" smtClean="0">
              <a:solidFill>
                <a:srgbClr val="FFC000"/>
              </a:solidFill>
            </a:rPr>
            <a:t>YARARLAR</a:t>
          </a:r>
          <a:r>
            <a:rPr lang="tr-TR" sz="2800" b="1" i="1" kern="1200" dirty="0" smtClean="0"/>
            <a:t> açısından değerlendirilmelidir. </a:t>
          </a:r>
          <a:endParaRPr lang="en-US" sz="2800" kern="1200" dirty="0"/>
        </a:p>
      </dsp:txBody>
      <dsp:txXfrm>
        <a:off x="85386" y="418305"/>
        <a:ext cx="10344828" cy="1578378"/>
      </dsp:txXfrm>
    </dsp:sp>
    <dsp:sp modelId="{0FC9DCBA-564F-4B6F-A266-6D67C40A14B3}">
      <dsp:nvSpPr>
        <dsp:cNvPr id="0" name=""/>
        <dsp:cNvSpPr/>
      </dsp:nvSpPr>
      <dsp:spPr>
        <a:xfrm>
          <a:off x="0" y="2269269"/>
          <a:ext cx="10515600" cy="1749150"/>
        </a:xfrm>
        <a:prstGeom prst="roundRect">
          <a:avLst/>
        </a:prstGeom>
        <a:solidFill>
          <a:srgbClr val="9148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/>
            <a:t>Ancak klinik araştırmanın sağlayacağı yararların beklenen risklere göre daha fazla olması durumu kabul edilebilir düzeyde ise araştırma başlatılabilir ve devam ettirilebilir.”</a:t>
          </a:r>
          <a:r>
            <a:rPr lang="tr-TR" sz="2800" kern="1200" dirty="0" smtClean="0"/>
            <a:t> </a:t>
          </a:r>
          <a:endParaRPr lang="en-US" sz="2800" kern="1200" dirty="0"/>
        </a:p>
      </dsp:txBody>
      <dsp:txXfrm>
        <a:off x="85386" y="2354655"/>
        <a:ext cx="10344828" cy="15783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D1089-72C6-4416-8C7D-AFB040A37569}">
      <dsp:nvSpPr>
        <dsp:cNvPr id="0" name=""/>
        <dsp:cNvSpPr/>
      </dsp:nvSpPr>
      <dsp:spPr>
        <a:xfrm>
          <a:off x="0" y="352966"/>
          <a:ext cx="10515600" cy="1559025"/>
        </a:xfrm>
        <a:prstGeom prst="roundRect">
          <a:avLst/>
        </a:prstGeom>
        <a:solidFill>
          <a:srgbClr val="9148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/>
            <a:t>“Gönüllülerin sağlığı, hakları ve güvenliği dikkate alınması gereken </a:t>
          </a:r>
          <a:r>
            <a:rPr lang="tr-TR" sz="2800" b="1" i="1" kern="1200" dirty="0" smtClean="0">
              <a:solidFill>
                <a:schemeClr val="accent4"/>
              </a:solidFill>
            </a:rPr>
            <a:t>en önemli </a:t>
          </a:r>
          <a:r>
            <a:rPr lang="tr-TR" sz="2800" b="1" i="1" kern="1200" dirty="0" smtClean="0"/>
            <a:t>hususlardır. Bu hususlar, bilimin ve toplumun çıkarlarından daha </a:t>
          </a:r>
          <a:r>
            <a:rPr lang="tr-TR" sz="2800" b="1" i="1" kern="1200" dirty="0" smtClean="0">
              <a:solidFill>
                <a:schemeClr val="accent4"/>
              </a:solidFill>
            </a:rPr>
            <a:t>önde gelir</a:t>
          </a:r>
          <a:r>
            <a:rPr lang="tr-TR" sz="2800" b="1" i="1" kern="1200" dirty="0" smtClean="0"/>
            <a:t>.”</a:t>
          </a:r>
          <a:endParaRPr lang="en-US" sz="2800" kern="1200" dirty="0"/>
        </a:p>
      </dsp:txBody>
      <dsp:txXfrm>
        <a:off x="76105" y="429071"/>
        <a:ext cx="10363390" cy="14068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E52D9-515E-45EB-A3C6-36390C6A775C}">
      <dsp:nvSpPr>
        <dsp:cNvPr id="0" name=""/>
        <dsp:cNvSpPr/>
      </dsp:nvSpPr>
      <dsp:spPr>
        <a:xfrm>
          <a:off x="0" y="477794"/>
          <a:ext cx="10515600" cy="108715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Gönüllüye ait </a:t>
          </a:r>
          <a:r>
            <a:rPr lang="tr-TR" sz="2400" b="1" kern="1200" dirty="0" err="1" smtClean="0">
              <a:solidFill>
                <a:srgbClr val="FFC000"/>
              </a:solidFill>
            </a:rPr>
            <a:t>germ</a:t>
          </a:r>
          <a:r>
            <a:rPr lang="tr-TR" sz="2400" b="1" kern="1200" dirty="0" smtClean="0">
              <a:solidFill>
                <a:srgbClr val="FFC000"/>
              </a:solidFill>
            </a:rPr>
            <a:t> hücrelerinin genetik yapısını bozmaya yönelik </a:t>
          </a:r>
          <a:r>
            <a:rPr lang="tr-TR" sz="2400" b="1" kern="1200" dirty="0" smtClean="0"/>
            <a:t>hiçbir araştırma yapılamaz.</a:t>
          </a:r>
          <a:endParaRPr lang="en-US" sz="2400" b="1" kern="1200" dirty="0"/>
        </a:p>
      </dsp:txBody>
      <dsp:txXfrm>
        <a:off x="53071" y="530865"/>
        <a:ext cx="10409458" cy="981016"/>
      </dsp:txXfrm>
    </dsp:sp>
    <dsp:sp modelId="{53DFDF38-8CC9-420C-BA28-F8AC2C5AE329}">
      <dsp:nvSpPr>
        <dsp:cNvPr id="0" name=""/>
        <dsp:cNvSpPr/>
      </dsp:nvSpPr>
      <dsp:spPr>
        <a:xfrm>
          <a:off x="0" y="1605568"/>
          <a:ext cx="10515600" cy="1087158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Gönüllüye </a:t>
          </a:r>
          <a:r>
            <a:rPr lang="tr-TR" sz="2400" b="1" kern="1200" dirty="0" smtClean="0">
              <a:solidFill>
                <a:srgbClr val="FFC000"/>
              </a:solidFill>
            </a:rPr>
            <a:t>insan onuruyla bağdaşmayacak ölçüde acı verecek </a:t>
          </a:r>
          <a:r>
            <a:rPr lang="tr-TR" sz="2400" b="1" kern="1200" dirty="0" smtClean="0"/>
            <a:t>yöntemler uygulanamaz. </a:t>
          </a:r>
          <a:endParaRPr lang="en-US" sz="2400" b="1" kern="1200" dirty="0"/>
        </a:p>
      </dsp:txBody>
      <dsp:txXfrm>
        <a:off x="53071" y="1658639"/>
        <a:ext cx="10409458" cy="981016"/>
      </dsp:txXfrm>
    </dsp:sp>
    <dsp:sp modelId="{B2BEBBB2-A90C-4FBC-8D72-E4105F39E8F5}">
      <dsp:nvSpPr>
        <dsp:cNvPr id="0" name=""/>
        <dsp:cNvSpPr/>
      </dsp:nvSpPr>
      <dsp:spPr>
        <a:xfrm>
          <a:off x="0" y="2757489"/>
          <a:ext cx="10515600" cy="1087158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Araştırmanın insan sağlığı üzerinde </a:t>
          </a:r>
          <a:r>
            <a:rPr lang="tr-TR" sz="2400" b="1" kern="1200" dirty="0" smtClean="0">
              <a:solidFill>
                <a:srgbClr val="FFC000"/>
              </a:solidFill>
            </a:rPr>
            <a:t>öngörülebilir zararlı ve kalıcı bir etki</a:t>
          </a:r>
          <a:r>
            <a:rPr lang="tr-TR" sz="2400" b="1" kern="1200" dirty="0" smtClean="0">
              <a:solidFill>
                <a:srgbClr val="FF0000"/>
              </a:solidFill>
            </a:rPr>
            <a:t> </a:t>
          </a:r>
          <a:r>
            <a:rPr lang="tr-TR" sz="2400" b="1" kern="1200" dirty="0" smtClean="0"/>
            <a:t>bırakmaması şarttır.</a:t>
          </a:r>
          <a:endParaRPr lang="en-US" sz="2400" b="1" kern="1200" dirty="0"/>
        </a:p>
      </dsp:txBody>
      <dsp:txXfrm>
        <a:off x="53071" y="2810560"/>
        <a:ext cx="10409458" cy="981016"/>
      </dsp:txXfrm>
    </dsp:sp>
    <dsp:sp modelId="{49ADC1B0-52FE-4584-9A2D-60CE5B361A6C}">
      <dsp:nvSpPr>
        <dsp:cNvPr id="0" name=""/>
        <dsp:cNvSpPr/>
      </dsp:nvSpPr>
      <dsp:spPr>
        <a:xfrm>
          <a:off x="0" y="3986446"/>
          <a:ext cx="10515600" cy="1313407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rgbClr val="FFC000"/>
              </a:solidFill>
            </a:rPr>
            <a:t>ÇOCUKLAR, GEBELER, LOHUSALAR VE EMZİREN KADINLAR, KISITLILAR, YOĞUN BAKIMDAKİ VE BİLİNCİ KAPALI KİŞİLER </a:t>
          </a:r>
          <a:r>
            <a:rPr lang="tr-TR" sz="2400" b="1" kern="1200" dirty="0" smtClean="0"/>
            <a:t>üzerinde klinik araştırma planlanan durumlarda, bu özellikteki gönüllülere yaklaşım klinik araştırmalar yönetmeliğinde belirtilmiştir.</a:t>
          </a:r>
          <a:endParaRPr lang="en-US" sz="2400" b="1" kern="1200" dirty="0"/>
        </a:p>
      </dsp:txBody>
      <dsp:txXfrm>
        <a:off x="64115" y="4050561"/>
        <a:ext cx="10387370" cy="11851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60A18-6F02-40E3-BCBD-C5BEA8984CB7}">
      <dsp:nvSpPr>
        <dsp:cNvPr id="0" name=""/>
        <dsp:cNvSpPr/>
      </dsp:nvSpPr>
      <dsp:spPr>
        <a:xfrm>
          <a:off x="0" y="213390"/>
          <a:ext cx="10515600" cy="1559025"/>
        </a:xfrm>
        <a:prstGeom prst="roundRect">
          <a:avLst/>
        </a:prstGeom>
        <a:solidFill>
          <a:srgbClr val="9148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/>
            <a:t>“Kişilerin tamamen </a:t>
          </a:r>
          <a:r>
            <a:rPr lang="tr-TR" sz="2800" b="1" i="1" u="none" kern="1200" dirty="0" smtClean="0">
              <a:solidFill>
                <a:srgbClr val="FFC000"/>
              </a:solidFill>
            </a:rPr>
            <a:t>SERBEST İRADESİYLE </a:t>
          </a:r>
          <a:r>
            <a:rPr lang="tr-TR" sz="2800" b="1" i="1" kern="1200" dirty="0" smtClean="0"/>
            <a:t>verilen bilgilendirilmiş gönüllü olur, klinik araştırma </a:t>
          </a:r>
          <a:r>
            <a:rPr lang="tr-TR" sz="2800" b="1" i="1" u="none" kern="1200" dirty="0" smtClean="0">
              <a:solidFill>
                <a:srgbClr val="FFC000"/>
              </a:solidFill>
            </a:rPr>
            <a:t>BAŞLATILMADAN ÖNCE </a:t>
          </a:r>
          <a:r>
            <a:rPr lang="tr-TR" sz="2800" b="1" i="1" kern="1200" dirty="0" smtClean="0"/>
            <a:t>bütün gönüllülerden ilgili mevzuata uygun olarak alınmış olmalıdır.”</a:t>
          </a:r>
          <a:endParaRPr lang="en-US" sz="2800" kern="1200" dirty="0"/>
        </a:p>
      </dsp:txBody>
      <dsp:txXfrm>
        <a:off x="76105" y="289495"/>
        <a:ext cx="10363390" cy="140681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F66D0B-9120-4EDC-82B8-EB357AD571ED}">
      <dsp:nvSpPr>
        <dsp:cNvPr id="0" name=""/>
        <dsp:cNvSpPr/>
      </dsp:nvSpPr>
      <dsp:spPr>
        <a:xfrm>
          <a:off x="0" y="248091"/>
          <a:ext cx="10070207" cy="1461403"/>
        </a:xfrm>
        <a:prstGeom prst="roundRect">
          <a:avLst/>
        </a:prstGeom>
        <a:solidFill>
          <a:srgbClr val="9148C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/>
            <a:t>“Gönüllülerin kimliğiyle ilgili kayıtlar ilgili mevzuat hükümlerine göre özel hayat ve gizlilik kurallarına saygı gösterecek bir şekilde korunmalıdır.” </a:t>
          </a:r>
          <a:endParaRPr lang="en-US" sz="2800" kern="1200" dirty="0"/>
        </a:p>
      </dsp:txBody>
      <dsp:txXfrm>
        <a:off x="71340" y="319431"/>
        <a:ext cx="9927527" cy="131872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FB789-DDB0-4DE9-AF4D-560C470E4876}">
      <dsp:nvSpPr>
        <dsp:cNvPr id="0" name=""/>
        <dsp:cNvSpPr/>
      </dsp:nvSpPr>
      <dsp:spPr>
        <a:xfrm>
          <a:off x="0" y="652868"/>
          <a:ext cx="10515600" cy="121680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/>
            <a:t>“Araştırma ürününe ilişkin klinik ve klinik olmayan bilgiler, yapılacak klinik araştırmayı yeterli şekilde destekleyecek nitelikte olmalıdır.”</a:t>
          </a:r>
          <a:endParaRPr lang="en-US" sz="2800" kern="1200" dirty="0"/>
        </a:p>
      </dsp:txBody>
      <dsp:txXfrm>
        <a:off x="59399" y="712267"/>
        <a:ext cx="10396802" cy="10980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B3E165-BA5F-4A1B-8530-F6CAFE9C3A93}">
      <dsp:nvSpPr>
        <dsp:cNvPr id="0" name=""/>
        <dsp:cNvSpPr/>
      </dsp:nvSpPr>
      <dsp:spPr>
        <a:xfrm>
          <a:off x="0" y="610548"/>
          <a:ext cx="10515600" cy="1559025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i="1" kern="1200" dirty="0" smtClean="0"/>
            <a:t>“Klinik araştırmalar bilimsel kurallara uygun, bilimsel bakımdan geçerli, açık ve ayrıntılı olarak ifade edilen bir protokolle belirlenmelidir.” </a:t>
          </a:r>
          <a:endParaRPr lang="en-US" sz="2800" kern="1200" dirty="0"/>
        </a:p>
      </dsp:txBody>
      <dsp:txXfrm>
        <a:off x="76105" y="686653"/>
        <a:ext cx="10363390" cy="1406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BBCF0-062F-4124-80A4-7BE73ACC8E27}" type="datetimeFigureOut">
              <a:rPr lang="tr-TR" smtClean="0"/>
              <a:t>12.07.2023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E9CB7-0AF6-4B35-B418-F7C641D02D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4373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E9CB7-0AF6-4B35-B418-F7C641D02D4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68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18F861-71C6-4CF4-88FB-7F0DD33A6FA2}" type="slidenum">
              <a:rPr lang="fr-FR"/>
              <a:pPr/>
              <a:t>5</a:t>
            </a:fld>
            <a:endParaRPr lang="fr-FR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tr-TR" dirty="0" smtClean="0"/>
              <a:t>60 tanım</a:t>
            </a:r>
          </a:p>
        </p:txBody>
      </p:sp>
    </p:spTree>
    <p:extLst>
      <p:ext uri="{BB962C8B-B14F-4D97-AF65-F5344CB8AC3E}">
        <p14:creationId xmlns:p14="http://schemas.microsoft.com/office/powerpoint/2010/main" val="3908978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D413E-33A6-4411-9FEA-460FA3FC2915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47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08A1B-4C67-4836-9E2B-A99C5C1418A3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58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7A89-D089-40E0-8A07-42C87D60BD5C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191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9652000" cy="381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914400" y="2057400"/>
            <a:ext cx="10769600" cy="3962400"/>
          </a:xfrm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15676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Boş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12C2-230B-4FF1-A20A-70062F9CC42C}" type="datetime1">
              <a:rPr lang="tr-TR" smtClean="0"/>
              <a:t>12.07.2023</a:t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9893-1661-4A83-BD7B-408E2E5FA57E}" type="slidenum">
              <a:rPr lang="tr-TR" smtClean="0"/>
              <a:t>‹#›</a:t>
            </a:fld>
            <a:endParaRPr lang="tr-TR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32957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Boş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5D10-A1EC-48FD-A520-797026270A5B}" type="datetime1">
              <a:rPr lang="tr-TR" smtClean="0"/>
              <a:t>12.07.2023</a:t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9893-1661-4A83-BD7B-408E2E5FA57E}" type="slidenum">
              <a:rPr lang="tr-TR" smtClean="0"/>
              <a:t>‹#›</a:t>
            </a:fld>
            <a:endParaRPr lang="tr-TR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8144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Boş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BA80-A265-453E-BDCD-6D9D7510DE21}" type="datetime1">
              <a:rPr lang="tr-TR" smtClean="0"/>
              <a:t>12.07.2023</a:t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9893-1661-4A83-BD7B-408E2E5FA57E}" type="slidenum">
              <a:rPr lang="tr-TR" smtClean="0"/>
              <a:t>‹#›</a:t>
            </a:fld>
            <a:endParaRPr lang="tr-TR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401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Boş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EC08-6526-4519-8501-F921C7DD07E6}" type="datetime1">
              <a:rPr lang="tr-TR" smtClean="0"/>
              <a:t>12.07.2023</a:t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9893-1661-4A83-BD7B-408E2E5FA57E}" type="slidenum">
              <a:rPr lang="tr-TR" smtClean="0"/>
              <a:t>‹#›</a:t>
            </a:fld>
            <a:endParaRPr lang="tr-TR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529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Boş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04B3-231A-4D0D-8EB8-758FE9A2F862}" type="datetime1">
              <a:rPr lang="tr-TR" smtClean="0"/>
              <a:t>12.07.2023</a:t>
            </a:fld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9893-1661-4A83-BD7B-408E2E5FA57E}" type="slidenum">
              <a:rPr lang="tr-TR" smtClean="0"/>
              <a:t>‹#›</a:t>
            </a:fld>
            <a:endParaRPr lang="tr-TR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8406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62" y="6498206"/>
            <a:ext cx="2743200" cy="331932"/>
          </a:xfrm>
        </p:spPr>
        <p:txBody>
          <a:bodyPr/>
          <a:lstStyle/>
          <a:p>
            <a:fld id="{39E48AE8-769D-4E1A-A990-54C285507517}" type="datetime1">
              <a:rPr lang="tr-TR" smtClean="0"/>
              <a:t>12.07.2023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87212" y="6552062"/>
            <a:ext cx="2743200" cy="274324"/>
          </a:xfrm>
        </p:spPr>
        <p:txBody>
          <a:bodyPr/>
          <a:lstStyle/>
          <a:p>
            <a:fld id="{65AB52C8-AF64-480D-A255-15E01E46C8EB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599" y="6492875"/>
            <a:ext cx="474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dirty="0" smtClean="0"/>
              <a:t>Kırıkkale Üniversitesi Tıp Fakültesi Klinik Araştırmalar Etik Kurulu</a:t>
            </a:r>
          </a:p>
        </p:txBody>
      </p:sp>
    </p:spTree>
    <p:extLst>
      <p:ext uri="{BB962C8B-B14F-4D97-AF65-F5344CB8AC3E}">
        <p14:creationId xmlns:p14="http://schemas.microsoft.com/office/powerpoint/2010/main" val="314139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E55A-1AB3-4B08-9797-052D87B03C63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98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E62E-5884-4D8B-A1EA-19E7C7746704}" type="datetime1">
              <a:rPr lang="tr-TR" smtClean="0"/>
              <a:t>12.07.2023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203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9E20-2408-4F2E-A51E-8D8417E0C6CA}" type="datetime1">
              <a:rPr lang="tr-TR" smtClean="0"/>
              <a:t>12.07.2023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471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3EE58-203E-40F9-BA15-278670304E76}" type="datetime1">
              <a:rPr lang="tr-TR" smtClean="0"/>
              <a:t>12.07.2023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17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3740-FEEA-405E-8EE2-436CADA87625}" type="datetime1">
              <a:rPr lang="tr-TR" smtClean="0"/>
              <a:t>12.07.2023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64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A0F6-3A2D-469E-BD15-B9528229BA51}" type="datetime1">
              <a:rPr lang="tr-TR" smtClean="0"/>
              <a:t>12.07.2023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96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B48B-5D75-4CD2-BC67-231DCA4051B2}" type="datetime1">
              <a:rPr lang="tr-TR" smtClean="0"/>
              <a:t>12.07.2023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87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49542"/>
            <a:ext cx="10515600" cy="9053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475" y="1343453"/>
            <a:ext cx="11567160" cy="5265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282AB-506F-4387-A4D8-967E61F845A6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599" y="6492875"/>
            <a:ext cx="474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dirty="0" smtClean="0"/>
              <a:t>Kırıkkale Üniversitesi Tıp Fakültesi Klinik Araştırmalar Etik Kurulu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8497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B52C8-AF64-480D-A255-15E01E46C8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7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79" r:id="rId13"/>
    <p:sldLayoutId id="2147483680" r:id="rId14"/>
    <p:sldLayoutId id="2147483681" r:id="rId15"/>
    <p:sldLayoutId id="2147483660" r:id="rId16"/>
    <p:sldLayoutId id="2147483663" r:id="rId1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F000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FF0000"/>
        </a:buClr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00B050"/>
        </a:buClr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hyperlink" Target="https://www.mevzuat.gov.tr/MevzuatMetin/1.5.6698.pdf" TargetMode="Externa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h.org/news/ich-e6r3-draft-guideline-reaches-step-2-ich-process" TargetMode="External"/><Relationship Id="rId2" Type="http://schemas.openxmlformats.org/officeDocument/2006/relationships/hyperlink" Target="http://www.ich.org/products/guidelin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itck.gov.tr/mevzuat/2150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tb.org.tr/images/stories/file/2013/helsinki.pdf" TargetMode="External"/><Relationship Id="rId2" Type="http://schemas.openxmlformats.org/officeDocument/2006/relationships/hyperlink" Target="https://www.titck.gov.tr/mevzuat/215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smigazete.gov.tr/eskiler/2023/05/20230527-5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tck.gov.tr/PortalAdmin/Uploads/UnitPageAttachment/b607e1a453003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tb.org.tr/images/stories/file/2013/helsinki.pdf" TargetMode="External"/><Relationship Id="rId2" Type="http://schemas.openxmlformats.org/officeDocument/2006/relationships/hyperlink" Target="https://www.wma.net/policies-post/wma-declaration-of-helsinki-ethical-principles-for-medical-research-involving-human-subject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İyi Klinik Uygulamalar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56895"/>
          </a:xfrm>
        </p:spPr>
        <p:txBody>
          <a:bodyPr>
            <a:normAutofit/>
          </a:bodyPr>
          <a:lstStyle/>
          <a:p>
            <a:r>
              <a:rPr lang="tr-TR" sz="3000" b="1" dirty="0"/>
              <a:t>Kırıkkale Üniversitesi Tıp Fakültesi </a:t>
            </a:r>
            <a:br>
              <a:rPr lang="tr-TR" sz="3000" b="1" dirty="0"/>
            </a:br>
            <a:r>
              <a:rPr lang="tr-TR" sz="3000" b="1" dirty="0"/>
              <a:t>Klinik Araştırmalar Etik Kurulu </a:t>
            </a:r>
          </a:p>
          <a:p>
            <a:endParaRPr lang="tr-TR" dirty="0"/>
          </a:p>
          <a:p>
            <a:r>
              <a:rPr lang="tr-TR" dirty="0"/>
              <a:t>Prof. Dr. M. Devrim Güner</a:t>
            </a:r>
          </a:p>
        </p:txBody>
      </p:sp>
    </p:spTree>
    <p:extLst>
      <p:ext uri="{BB962C8B-B14F-4D97-AF65-F5344CB8AC3E}">
        <p14:creationId xmlns:p14="http://schemas.microsoft.com/office/powerpoint/2010/main" val="36637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7030A0"/>
                </a:solidFill>
              </a:rPr>
              <a:t>2. </a:t>
            </a:r>
            <a:r>
              <a:rPr lang="tr-TR" b="1" dirty="0" smtClean="0">
                <a:solidFill>
                  <a:srgbClr val="7030A0"/>
                </a:solidFill>
              </a:rPr>
              <a:t>İlke: Risk </a:t>
            </a:r>
            <a:r>
              <a:rPr lang="tr-TR" b="1" dirty="0">
                <a:solidFill>
                  <a:srgbClr val="7030A0"/>
                </a:solidFill>
              </a:rPr>
              <a:t>/ yarar </a:t>
            </a:r>
            <a:r>
              <a:rPr lang="tr-TR" b="1" dirty="0" smtClean="0">
                <a:solidFill>
                  <a:srgbClr val="7030A0"/>
                </a:solidFill>
              </a:rPr>
              <a:t>değerlendirmesi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728802"/>
              </p:ext>
            </p:extLst>
          </p:nvPr>
        </p:nvGraphicFramePr>
        <p:xfrm>
          <a:off x="838200" y="17748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DF279-05DF-44C3-AE25-624D25F9D5B4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10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8452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7030A0"/>
                </a:solidFill>
              </a:rPr>
              <a:t>2. İlke: Risk / yarar değerlendirmesi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07399"/>
            <a:ext cx="10515600" cy="4351338"/>
          </a:xfrm>
        </p:spPr>
        <p:txBody>
          <a:bodyPr>
            <a:normAutofit/>
          </a:bodyPr>
          <a:lstStyle/>
          <a:p>
            <a:r>
              <a:rPr lang="tr-TR" sz="2400" dirty="0"/>
              <a:t>Elde edilecek faydaların araştırmadan doğması </a:t>
            </a:r>
            <a:r>
              <a:rPr lang="tr-TR" sz="2400" dirty="0" smtClean="0"/>
              <a:t>olası risklerden </a:t>
            </a:r>
            <a:r>
              <a:rPr lang="tr-TR" sz="2400" dirty="0"/>
              <a:t>daha fazla olduğuna </a:t>
            </a:r>
            <a:r>
              <a:rPr lang="tr-TR" sz="2400" b="1" dirty="0" smtClean="0"/>
              <a:t>ETİK KURUL karar verir. </a:t>
            </a:r>
          </a:p>
          <a:p>
            <a:r>
              <a:rPr lang="tr-TR" sz="2400" dirty="0" smtClean="0"/>
              <a:t>Kişilik </a:t>
            </a:r>
            <a:r>
              <a:rPr lang="tr-TR" sz="2400" dirty="0"/>
              <a:t>hakları gözetilerek, usulüne uygun bir şekilde </a:t>
            </a:r>
            <a:r>
              <a:rPr lang="tr-TR" sz="2400" b="1" dirty="0" smtClean="0">
                <a:solidFill>
                  <a:srgbClr val="FF0000"/>
                </a:solidFill>
              </a:rPr>
              <a:t>BİLGİLENDİRİLMİŞ GÖNÜLLÜ OLURU</a:t>
            </a:r>
            <a:r>
              <a:rPr lang="tr-TR" sz="2400" b="1" dirty="0" smtClean="0"/>
              <a:t> </a:t>
            </a:r>
            <a:r>
              <a:rPr lang="tr-TR" sz="2400" dirty="0" smtClean="0"/>
              <a:t>alınmalıdır. </a:t>
            </a:r>
            <a:endParaRPr lang="en-US" sz="2400" dirty="0"/>
          </a:p>
          <a:p>
            <a:r>
              <a:rPr lang="tr-TR" sz="2400" dirty="0" smtClean="0"/>
              <a:t>Araştırma </a:t>
            </a:r>
            <a:r>
              <a:rPr lang="tr-TR" sz="2400" dirty="0"/>
              <a:t>acıyı, rahatsızlığı, korkuyu, hastanın hastalığı ve gelişim safhası ile ilgili herhangi bir riski mümkün olan en alt düzeye indirecek biçimde tasarlanır. </a:t>
            </a:r>
            <a:endParaRPr lang="tr-TR" sz="2400" dirty="0" smtClean="0"/>
          </a:p>
          <a:p>
            <a:r>
              <a:rPr lang="tr-TR" sz="2400" b="1" dirty="0" smtClean="0"/>
              <a:t>Hem </a:t>
            </a:r>
            <a:r>
              <a:rPr lang="tr-TR" sz="2400" b="1" dirty="0"/>
              <a:t>risk sınırının hem de rahatsızlık derecesinin özellikle tanımlanması ve sürekli kontrol edilmesi gerekir</a:t>
            </a:r>
            <a:r>
              <a:rPr lang="tr-TR" sz="2400" b="1" dirty="0" smtClean="0"/>
              <a:t>.</a:t>
            </a:r>
            <a:endParaRPr lang="en-US" sz="2400" b="1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17C91-4140-4F26-8A0D-4AF2CBF17967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11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3991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2. İlke: Risk / yarar değerlendirmesi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Olası bazı riskler</a:t>
            </a:r>
            <a:endParaRPr lang="en-US" b="1" dirty="0"/>
          </a:p>
          <a:p>
            <a:pPr lvl="1"/>
            <a:r>
              <a:rPr lang="tr-TR" sz="2400" dirty="0"/>
              <a:t>İstenmeyen veya ciddi yan etkiler oluşma olasılığı </a:t>
            </a:r>
            <a:endParaRPr lang="en-US" sz="2400" dirty="0"/>
          </a:p>
          <a:p>
            <a:pPr lvl="1"/>
            <a:r>
              <a:rPr lang="tr-TR" sz="2400" dirty="0"/>
              <a:t>Sürdürmekte olduğu tedavisini durdurma olasılığı </a:t>
            </a:r>
            <a:endParaRPr lang="en-US" sz="2400" dirty="0"/>
          </a:p>
          <a:p>
            <a:pPr lvl="1"/>
            <a:r>
              <a:rPr lang="tr-TR" sz="2400" dirty="0"/>
              <a:t>Plasebo kullanma olasılığı </a:t>
            </a:r>
            <a:endParaRPr lang="en-US" sz="2400" dirty="0"/>
          </a:p>
          <a:p>
            <a:pPr lvl="1"/>
            <a:r>
              <a:rPr lang="tr-TR" sz="2400" dirty="0"/>
              <a:t>Araştırma ilacının kendisine yararlı olacağı yönünde bir garantinin bulunmayışı</a:t>
            </a:r>
            <a:endParaRPr lang="en-US" sz="2400" dirty="0"/>
          </a:p>
          <a:p>
            <a:endParaRPr lang="en-US" sz="28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799-F2A6-4D04-9B1D-C34B2B10394A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12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0794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7030A0"/>
                </a:solidFill>
              </a:rPr>
              <a:t>2. İlke: Risk / yarar değerlendirmesi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Olası bazı yararlar</a:t>
            </a:r>
            <a:endParaRPr lang="en-US" b="1" dirty="0"/>
          </a:p>
          <a:p>
            <a:pPr lvl="1"/>
            <a:r>
              <a:rPr lang="tr-TR" sz="2400" dirty="0"/>
              <a:t>Henüz yaygın kullanıma girmemiş bir tedavi yönteminden yarar </a:t>
            </a:r>
            <a:r>
              <a:rPr lang="tr-TR" sz="2400" dirty="0" smtClean="0"/>
              <a:t>görme</a:t>
            </a:r>
            <a:endParaRPr lang="en-US" sz="2400" dirty="0"/>
          </a:p>
          <a:p>
            <a:pPr lvl="1"/>
            <a:r>
              <a:rPr lang="tr-TR" sz="2400" dirty="0"/>
              <a:t>Uzmanlar tarafından sunulan ve/veya denetlenen kaliteli ve ücretsiz sağlık hizmetinden yararlanma </a:t>
            </a:r>
            <a:endParaRPr lang="tr-TR" sz="2400" dirty="0" smtClean="0"/>
          </a:p>
          <a:p>
            <a:pPr lvl="1"/>
            <a:r>
              <a:rPr lang="tr-TR" sz="2400" dirty="0" smtClean="0"/>
              <a:t>Hastalıklar </a:t>
            </a:r>
            <a:r>
              <a:rPr lang="tr-TR" sz="2400" dirty="0"/>
              <a:t>için yeni tedavi olanaklarının geliştirilmesine veya onların daha iyi anlaşılmasına katkıda bulunarak insanlığa yararlı olma şansı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190D-0E04-4444-A8DB-21C23FE2EBBD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13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58886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7030A0"/>
                </a:solidFill>
              </a:rPr>
              <a:t>3. </a:t>
            </a:r>
            <a:r>
              <a:rPr lang="tr-TR" b="1" dirty="0" smtClean="0">
                <a:solidFill>
                  <a:srgbClr val="7030A0"/>
                </a:solidFill>
              </a:rPr>
              <a:t>İlke: Gönüllülerin en iyi şekilde korunması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1301100"/>
              </p:ext>
            </p:extLst>
          </p:nvPr>
        </p:nvGraphicFramePr>
        <p:xfrm>
          <a:off x="838200" y="17748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481B-B4B4-4AC7-9804-775ECB5F9F31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14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467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7030A0"/>
                </a:solidFill>
              </a:rPr>
              <a:t>3. İlke: Gönüllülerin en iyi şekilde korunması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74824"/>
            <a:ext cx="10515600" cy="4741885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İKU’nun</a:t>
            </a:r>
            <a:r>
              <a:rPr lang="tr-TR" sz="2400" dirty="0" smtClean="0"/>
              <a:t> </a:t>
            </a:r>
            <a:r>
              <a:rPr lang="tr-TR" sz="2400" b="1" dirty="0"/>
              <a:t>birincil amacı </a:t>
            </a:r>
            <a:r>
              <a:rPr lang="tr-TR" sz="2400" dirty="0"/>
              <a:t>araştırmaya katılan gönüllülerin hakları, sağlığı ve mahremiyetlerinin korunduğu ve araştırmadan elde edilen verilerin güvenilir olduğuna dair </a:t>
            </a:r>
            <a:r>
              <a:rPr lang="tr-TR" sz="2400" b="1" dirty="0"/>
              <a:t>topluma ve gönüllüye güvence </a:t>
            </a:r>
            <a:r>
              <a:rPr lang="tr-TR" sz="2400" dirty="0"/>
              <a:t>vermektir. </a:t>
            </a:r>
            <a:endParaRPr lang="tr-TR" sz="2400" dirty="0" smtClean="0"/>
          </a:p>
          <a:p>
            <a:r>
              <a:rPr lang="tr-TR" sz="2400" dirty="0" smtClean="0"/>
              <a:t>Gönüllü </a:t>
            </a:r>
            <a:r>
              <a:rPr lang="tr-TR" sz="2400" dirty="0"/>
              <a:t>korunması ile ilgili ilk adım, </a:t>
            </a:r>
            <a:r>
              <a:rPr lang="tr-TR" sz="2400" b="1" dirty="0"/>
              <a:t>araştırmadan beklenen bilimsel faydalar ve kamu menfaatinin, araştırmaya katılacak gönüllünün sağlığından veya ortaya çıkabilecek muhtemel risklerden ve diğer kişilik haklarından daha üstün tutulamayacağı kuralı </a:t>
            </a:r>
            <a:r>
              <a:rPr lang="tr-TR" sz="2400" dirty="0"/>
              <a:t>akılda tutularak araştırmanın tasarlanmasıdır.</a:t>
            </a:r>
            <a:endParaRPr lang="en-US" sz="2400" dirty="0"/>
          </a:p>
          <a:p>
            <a:r>
              <a:rPr lang="tr-TR" sz="2400" dirty="0"/>
              <a:t>Gönüllüler </a:t>
            </a:r>
            <a:r>
              <a:rPr lang="tr-TR" sz="2400" b="1" dirty="0">
                <a:solidFill>
                  <a:srgbClr val="FF0000"/>
                </a:solidFill>
              </a:rPr>
              <a:t>araştırma başlamadan </a:t>
            </a:r>
            <a:r>
              <a:rPr lang="tr-TR" sz="2400" b="1" dirty="0"/>
              <a:t>çalışma hakkında tam olarak bilgilendirilmelidir</a:t>
            </a:r>
            <a:r>
              <a:rPr lang="tr-TR" sz="2400" dirty="0"/>
              <a:t>. </a:t>
            </a:r>
            <a:endParaRPr lang="tr-TR" sz="2400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28C0-F107-4728-B1EB-02B038BFFCA9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15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4328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33984"/>
            <a:ext cx="10515600" cy="1205057"/>
          </a:xfrm>
        </p:spPr>
        <p:txBody>
          <a:bodyPr/>
          <a:lstStyle/>
          <a:p>
            <a:r>
              <a:rPr lang="tr-TR" dirty="0">
                <a:solidFill>
                  <a:srgbClr val="7030A0"/>
                </a:solidFill>
              </a:rPr>
              <a:t>3. İlke: Gönüllülerin en iyi şekilde korunması</a:t>
            </a:r>
            <a:endParaRPr lang="en-US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14559"/>
              </p:ext>
            </p:extLst>
          </p:nvPr>
        </p:nvGraphicFramePr>
        <p:xfrm>
          <a:off x="838200" y="988389"/>
          <a:ext cx="10515600" cy="55636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4950-6597-49EC-8948-D5691D7CA25F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16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8979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7030A0"/>
                </a:solidFill>
              </a:rPr>
              <a:t>9. İlke: Bilgilendirilmiş Gönüllü Oluru </a:t>
            </a:r>
            <a:r>
              <a:rPr lang="tr-TR" b="1" dirty="0" smtClean="0">
                <a:solidFill>
                  <a:srgbClr val="7030A0"/>
                </a:solidFill>
              </a:rPr>
              <a:t>alınması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728620"/>
              </p:ext>
            </p:extLst>
          </p:nvPr>
        </p:nvGraphicFramePr>
        <p:xfrm>
          <a:off x="838200" y="1774826"/>
          <a:ext cx="10515600" cy="1985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1A4E2-F2F4-4707-9A92-E5BE0A02BEBE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8246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tr-TR" dirty="0" smtClean="0"/>
              <a:t>Araştırmanın </a:t>
            </a:r>
            <a:r>
              <a:rPr lang="tr-TR" b="1" dirty="0" smtClean="0"/>
              <a:t>amacı</a:t>
            </a:r>
            <a:endParaRPr lang="en-US" b="1" dirty="0"/>
          </a:p>
          <a:p>
            <a:pPr lvl="0"/>
            <a:r>
              <a:rPr lang="tr-TR" dirty="0"/>
              <a:t>Uygulanacak olan girişimsel yöntemler dâhil olmak üzere izlenecek veya gönüllüye uygulanacak </a:t>
            </a:r>
            <a:r>
              <a:rPr lang="tr-TR" b="1" dirty="0"/>
              <a:t>yöntemlerin </a:t>
            </a:r>
            <a:r>
              <a:rPr lang="tr-TR" b="1" dirty="0" smtClean="0"/>
              <a:t>tümü</a:t>
            </a:r>
            <a:endParaRPr lang="en-US" b="1" dirty="0"/>
          </a:p>
          <a:p>
            <a:pPr lvl="0"/>
            <a:r>
              <a:rPr lang="tr-TR" dirty="0"/>
              <a:t>Uygulanacak tedaviler, farklı tedaviler için gönüllülerin araştırma gruplarına </a:t>
            </a:r>
            <a:r>
              <a:rPr lang="tr-TR" b="1" dirty="0"/>
              <a:t>rastgele atanma </a:t>
            </a:r>
            <a:r>
              <a:rPr lang="tr-TR" dirty="0" smtClean="0"/>
              <a:t>olasılığı</a:t>
            </a:r>
            <a:endParaRPr lang="en-US" dirty="0"/>
          </a:p>
          <a:p>
            <a:pPr lvl="0"/>
            <a:r>
              <a:rPr lang="tr-TR" dirty="0"/>
              <a:t>Gönüllünün </a:t>
            </a:r>
            <a:r>
              <a:rPr lang="tr-TR" b="1" dirty="0" smtClean="0"/>
              <a:t>sorumlulukları</a:t>
            </a:r>
            <a:endParaRPr lang="en-US" b="1" dirty="0"/>
          </a:p>
          <a:p>
            <a:pPr lvl="0"/>
            <a:r>
              <a:rPr lang="tr-TR" dirty="0"/>
              <a:t>Beklenen </a:t>
            </a:r>
            <a:r>
              <a:rPr lang="tr-TR" b="1" dirty="0"/>
              <a:t>yararları</a:t>
            </a:r>
            <a:r>
              <a:rPr lang="tr-TR" dirty="0"/>
              <a:t>, öngörülebilir </a:t>
            </a:r>
            <a:r>
              <a:rPr lang="tr-TR" b="1" dirty="0"/>
              <a:t>riskleri</a:t>
            </a:r>
            <a:r>
              <a:rPr lang="tr-TR" dirty="0"/>
              <a:t>, </a:t>
            </a:r>
            <a:r>
              <a:rPr lang="tr-TR" b="1" dirty="0" smtClean="0"/>
              <a:t>zorlukları </a:t>
            </a:r>
            <a:endParaRPr lang="en-US" b="1" dirty="0"/>
          </a:p>
          <a:p>
            <a:pPr lvl="0"/>
            <a:r>
              <a:rPr lang="tr-TR" dirty="0"/>
              <a:t>Kişinin sağlığı ve şahsi özellikleri bakımından uygun olmayan </a:t>
            </a:r>
            <a:r>
              <a:rPr lang="tr-TR" dirty="0" smtClean="0"/>
              <a:t>yönleri</a:t>
            </a:r>
            <a:endParaRPr lang="en-US" dirty="0"/>
          </a:p>
          <a:p>
            <a:pPr lvl="0"/>
            <a:r>
              <a:rPr lang="tr-TR" dirty="0"/>
              <a:t>Araştırmanın yapılacağı, devam ettirileceği </a:t>
            </a:r>
            <a:r>
              <a:rPr lang="tr-TR" dirty="0" smtClean="0"/>
              <a:t>şartlar</a:t>
            </a:r>
            <a:endParaRPr lang="en-US" dirty="0"/>
          </a:p>
          <a:p>
            <a:pPr lvl="0"/>
            <a:r>
              <a:rPr lang="tr-TR" dirty="0"/>
              <a:t>Gönüllü için geçerli olabilecek </a:t>
            </a:r>
            <a:r>
              <a:rPr lang="tr-TR" b="1" dirty="0"/>
              <a:t>alternatif yöntemler </a:t>
            </a:r>
            <a:r>
              <a:rPr lang="tr-TR" dirty="0"/>
              <a:t>veya tedavi şemaları ve bunların olası yarar ve </a:t>
            </a:r>
            <a:r>
              <a:rPr lang="tr-TR" dirty="0" smtClean="0"/>
              <a:t>riskleri</a:t>
            </a:r>
            <a:endParaRPr lang="en-US" dirty="0"/>
          </a:p>
          <a:p>
            <a:pPr lvl="0"/>
            <a:r>
              <a:rPr lang="tr-TR" dirty="0"/>
              <a:t>Araştırmadan istediği anda </a:t>
            </a:r>
            <a:r>
              <a:rPr lang="tr-TR" b="1" dirty="0"/>
              <a:t>çekilme hakkı </a:t>
            </a:r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7030A0"/>
                </a:solidFill>
              </a:rPr>
              <a:t>9. İlke: Bilgilendirilmiş Gönüllü Oluru </a:t>
            </a:r>
            <a:r>
              <a:rPr lang="tr-TR" b="1" dirty="0" smtClean="0">
                <a:solidFill>
                  <a:srgbClr val="7030A0"/>
                </a:solidFill>
              </a:rPr>
              <a:t>alınması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1BB5F-EE34-4238-9427-A9153A2BCF84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18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292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Yeterince ve anlayabileceği şekilde, araştırma konusuna hâkim </a:t>
            </a:r>
            <a:r>
              <a:rPr lang="tr-TR" sz="2400" b="1" dirty="0" smtClean="0">
                <a:solidFill>
                  <a:srgbClr val="FF0000"/>
                </a:solidFill>
              </a:rPr>
              <a:t>sorumlu araştırmacı </a:t>
            </a:r>
            <a:r>
              <a:rPr lang="tr-TR" sz="2400" dirty="0" smtClean="0"/>
              <a:t>veya </a:t>
            </a:r>
            <a:r>
              <a:rPr lang="tr-TR" sz="2400" b="1" dirty="0" smtClean="0">
                <a:solidFill>
                  <a:srgbClr val="FF0000"/>
                </a:solidFill>
              </a:rPr>
              <a:t>hekim ya da diş hekimi olan bir araştırmacı</a:t>
            </a:r>
            <a:r>
              <a:rPr lang="tr-TR" sz="2400" b="1" dirty="0" smtClean="0"/>
              <a:t> </a:t>
            </a:r>
            <a:r>
              <a:rPr lang="tr-TR" sz="2400" dirty="0" smtClean="0"/>
              <a:t>tarafından bilgilendirilmesi gerekir. </a:t>
            </a:r>
            <a:endParaRPr lang="en-US" sz="2400" dirty="0" smtClean="0"/>
          </a:p>
          <a:p>
            <a:r>
              <a:rPr lang="tr-TR" sz="2400" dirty="0" smtClean="0"/>
              <a:t>Gönüllülere soru sormaları ve karar vermeleri için </a:t>
            </a:r>
            <a:r>
              <a:rPr lang="tr-TR" sz="2400" b="1" dirty="0" smtClean="0">
                <a:solidFill>
                  <a:srgbClr val="FF0000"/>
                </a:solidFill>
              </a:rPr>
              <a:t>yeterli zaman </a:t>
            </a:r>
            <a:r>
              <a:rPr lang="tr-TR" sz="2400" dirty="0" smtClean="0"/>
              <a:t>verilmelidir. </a:t>
            </a:r>
          </a:p>
          <a:p>
            <a:r>
              <a:rPr lang="tr-TR" sz="2400" dirty="0" smtClean="0"/>
              <a:t>Gönüllünün </a:t>
            </a:r>
            <a:r>
              <a:rPr lang="tr-TR" sz="2400" b="1" dirty="0" smtClean="0">
                <a:solidFill>
                  <a:srgbClr val="FF0000"/>
                </a:solidFill>
              </a:rPr>
              <a:t>özgür iradesi </a:t>
            </a:r>
            <a:r>
              <a:rPr lang="tr-TR" sz="2400" dirty="0" smtClean="0"/>
              <a:t>ile verdiği olur </a:t>
            </a:r>
            <a:r>
              <a:rPr lang="tr-TR" sz="2400" b="1" dirty="0" smtClean="0">
                <a:solidFill>
                  <a:srgbClr val="FF0000"/>
                </a:solidFill>
              </a:rPr>
              <a:t>yazılı</a:t>
            </a:r>
            <a:r>
              <a:rPr lang="tr-TR" sz="2400" b="1" dirty="0" smtClean="0"/>
              <a:t> </a:t>
            </a:r>
            <a:r>
              <a:rPr lang="tr-TR" sz="2400" dirty="0" smtClean="0"/>
              <a:t>olarak, çalışmayla ilgili – </a:t>
            </a:r>
            <a:r>
              <a:rPr lang="tr-TR" sz="2400" i="1" dirty="0" smtClean="0"/>
              <a:t>yani </a:t>
            </a:r>
            <a:r>
              <a:rPr lang="tr-TR" sz="2400" i="1" dirty="0"/>
              <a:t>protokolde tanımlanmış olan </a:t>
            </a:r>
            <a:r>
              <a:rPr lang="tr-TR" sz="2400" dirty="0"/>
              <a:t>– </a:t>
            </a:r>
            <a:r>
              <a:rPr lang="tr-TR" sz="2400" b="1" dirty="0" smtClean="0">
                <a:solidFill>
                  <a:srgbClr val="FF0000"/>
                </a:solidFill>
              </a:rPr>
              <a:t>tüm işlemlerden önce </a:t>
            </a:r>
            <a:r>
              <a:rPr lang="tr-TR" sz="2400" dirty="0" smtClean="0"/>
              <a:t>alınmış olmalı ve </a:t>
            </a:r>
            <a:r>
              <a:rPr lang="tr-TR" sz="2400" b="1" dirty="0" smtClean="0"/>
              <a:t>Bilgilendirilmiş Gönüllü Olur Formu</a:t>
            </a:r>
            <a:r>
              <a:rPr lang="tr-TR" sz="2400" dirty="0" smtClean="0"/>
              <a:t> ile belgelenmelidir. </a:t>
            </a:r>
          </a:p>
          <a:p>
            <a:r>
              <a:rPr lang="tr-TR" sz="2400" dirty="0" smtClean="0"/>
              <a:t>Çalışma ile ilgili önemli bir </a:t>
            </a:r>
            <a:r>
              <a:rPr lang="tr-TR" sz="2400" b="1" dirty="0" smtClean="0">
                <a:solidFill>
                  <a:srgbClr val="FF0000"/>
                </a:solidFill>
              </a:rPr>
              <a:t>yeni bilgi </a:t>
            </a:r>
            <a:r>
              <a:rPr lang="tr-TR" sz="2400" dirty="0" smtClean="0"/>
              <a:t>elde edilirse gönüllülerden </a:t>
            </a:r>
            <a:r>
              <a:rPr lang="tr-TR" sz="2400" b="1" dirty="0">
                <a:solidFill>
                  <a:srgbClr val="FF0000"/>
                </a:solidFill>
              </a:rPr>
              <a:t>yeniden olur </a:t>
            </a:r>
            <a:r>
              <a:rPr lang="tr-TR" sz="2400" dirty="0" smtClean="0"/>
              <a:t>almak gerekebilir.</a:t>
            </a:r>
            <a:endParaRPr lang="en-US" sz="2400" dirty="0"/>
          </a:p>
        </p:txBody>
      </p:sp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7030A0"/>
                </a:solidFill>
              </a:rPr>
              <a:t>9. İlke: Bilgilendirilmiş Gönüllü Oluru </a:t>
            </a:r>
            <a:r>
              <a:rPr lang="tr-TR" b="1" dirty="0" smtClean="0">
                <a:solidFill>
                  <a:srgbClr val="7030A0"/>
                </a:solidFill>
              </a:rPr>
              <a:t>alınması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3648-BF3E-49B5-9F32-3DFBDD9C1CAF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3643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Klinik Araştırmanın Uyması Gereken Etik Kurallar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</a:t>
            </a:r>
            <a:r>
              <a:rPr lang="tr-TR" dirty="0" err="1" smtClean="0"/>
              <a:t>syal</a:t>
            </a:r>
            <a:r>
              <a:rPr lang="tr-TR" dirty="0" smtClean="0"/>
              <a:t> ve klinik değeri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Bilimsel geçerlilik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Gönüllülerin adil seçimi</a:t>
            </a: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Bilgilendirilmiş olur/aydınlatılmış onam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Risk – yarar oranının kabul edilebilirliği</a:t>
            </a: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Bağımsız değerlendirme: etik kurullar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/>
              <a:t>Gönüllülere saygı</a:t>
            </a:r>
            <a:endParaRPr lang="tr-TR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186D4-DFBD-4C3B-8418-F56F9A77D2A5}" type="datetime1">
              <a:rPr lang="tr-TR" smtClean="0"/>
              <a:t>12.07.2023</a:t>
            </a:fld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B9893-1661-4A83-BD7B-408E2E5FA57E}" type="slidenum">
              <a:rPr lang="tr-TR" smtClean="0"/>
              <a:t>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55118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7030A0"/>
                </a:solidFill>
              </a:rPr>
              <a:t>11. İlke: Özel hayat ve gizlilik kurallarına uygunluk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8503" y="3719535"/>
            <a:ext cx="10515600" cy="2256262"/>
          </a:xfrm>
        </p:spPr>
        <p:txBody>
          <a:bodyPr/>
          <a:lstStyle/>
          <a:p>
            <a:r>
              <a:rPr lang="tr-TR" dirty="0" smtClean="0"/>
              <a:t>İlgili </a:t>
            </a:r>
            <a:r>
              <a:rPr lang="tr-TR" dirty="0"/>
              <a:t>yasa ve/veya mevzuat gereğince gönüllünün kimliğini ortaya çıkaracak kayıtlar gizli tutulur, kamuoyuna açıklanamaz</a:t>
            </a:r>
            <a:r>
              <a:rPr lang="tr-TR" dirty="0" smtClean="0"/>
              <a:t>.</a:t>
            </a:r>
          </a:p>
          <a:p>
            <a:r>
              <a:rPr lang="tr-TR" dirty="0" smtClean="0"/>
              <a:t>Araştırma </a:t>
            </a:r>
            <a:r>
              <a:rPr lang="tr-TR" dirty="0"/>
              <a:t>sırasında olduğu gibi araştırma sonucunda elde edilecek bilgilerin yayımlanması durumunda gönüllünün kimlik bilgileri açıklanamaz.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Diyagram 4"/>
          <p:cNvGraphicFramePr/>
          <p:nvPr>
            <p:extLst/>
          </p:nvPr>
        </p:nvGraphicFramePr>
        <p:xfrm>
          <a:off x="1018503" y="1503435"/>
          <a:ext cx="10070207" cy="1957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40331-E33D-4C9B-8684-17E947EEF291}" type="datetime1">
              <a:rPr lang="tr-TR" smtClean="0"/>
              <a:t>12.07.2023</a:t>
            </a:fld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20</a:t>
            </a:fld>
            <a:endParaRPr lang="en-US"/>
          </a:p>
        </p:txBody>
      </p:sp>
      <p:sp>
        <p:nvSpPr>
          <p:cNvPr id="6" name="Dikdörtgen 5"/>
          <p:cNvSpPr/>
          <p:nvPr/>
        </p:nvSpPr>
        <p:spPr>
          <a:xfrm>
            <a:off x="1107957" y="5975797"/>
            <a:ext cx="99965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Kişisel Verilerin Korunması Kanunu: </a:t>
            </a:r>
            <a:r>
              <a:rPr lang="tr-TR" sz="2000" dirty="0">
                <a:solidFill>
                  <a:srgbClr val="002060"/>
                </a:solidFill>
                <a:hlinkClick r:id="rId7"/>
              </a:rPr>
              <a:t>https://www.mevzuat.gov.tr/MevzuatMetin/1.5.6698.pdf</a:t>
            </a:r>
            <a:endParaRPr lang="tr-TR" sz="2000" dirty="0">
              <a:solidFill>
                <a:srgbClr val="00206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93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B0F0"/>
                </a:solidFill>
              </a:rPr>
              <a:t>ARAŞTIRMA İLE İLGİLİ İKU KURALLARI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1610D-404A-46AB-BD29-E6CFFBF262C3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21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072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B0F0"/>
                </a:solidFill>
              </a:rPr>
              <a:t>4.</a:t>
            </a:r>
            <a:r>
              <a:rPr lang="tr-TR" dirty="0">
                <a:solidFill>
                  <a:srgbClr val="00B0F0"/>
                </a:solidFill>
              </a:rPr>
              <a:t> </a:t>
            </a:r>
            <a:r>
              <a:rPr lang="tr-TR" b="1" dirty="0">
                <a:solidFill>
                  <a:srgbClr val="00B0F0"/>
                </a:solidFill>
              </a:rPr>
              <a:t>İlke: Mevcut bilimsel altyapı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7748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E279-453D-4A70-B710-EA6530CBDF2B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22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8885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B0F0"/>
                </a:solidFill>
              </a:rPr>
              <a:t>4.</a:t>
            </a:r>
            <a:r>
              <a:rPr lang="tr-TR" dirty="0">
                <a:solidFill>
                  <a:srgbClr val="00B0F0"/>
                </a:solidFill>
              </a:rPr>
              <a:t> </a:t>
            </a:r>
            <a:r>
              <a:rPr lang="tr-TR" b="1" dirty="0">
                <a:solidFill>
                  <a:srgbClr val="00B0F0"/>
                </a:solidFill>
              </a:rPr>
              <a:t>İlke: Mevcut bilimsel altyapı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Araştırmanın</a:t>
            </a:r>
            <a:r>
              <a:rPr lang="tr-TR" dirty="0"/>
              <a:t>, öncelikle </a:t>
            </a:r>
            <a:r>
              <a:rPr lang="tr-TR" b="1" dirty="0"/>
              <a:t>insan dışı deney ortamında </a:t>
            </a:r>
            <a:r>
              <a:rPr lang="tr-TR" dirty="0"/>
              <a:t>veya yeterli sayıda </a:t>
            </a:r>
            <a:r>
              <a:rPr lang="tr-TR" b="1" dirty="0"/>
              <a:t>deney hayvanı </a:t>
            </a:r>
            <a:r>
              <a:rPr lang="tr-TR" dirty="0"/>
              <a:t>üzerinde yapılmış olması şarttır. </a:t>
            </a:r>
            <a:endParaRPr lang="tr-TR" dirty="0" smtClean="0"/>
          </a:p>
          <a:p>
            <a:r>
              <a:rPr lang="tr-TR" dirty="0" smtClean="0"/>
              <a:t>İnsan </a:t>
            </a:r>
            <a:r>
              <a:rPr lang="tr-TR" dirty="0"/>
              <a:t>dışı deney ortamında veya hayvanlar üzerinde yapılan deneyler sonucunda ulaşılan bilimsel verilerin, varılmak istenen hedefe ulaşmak açısından bunların </a:t>
            </a:r>
            <a:r>
              <a:rPr lang="tr-TR" b="1" dirty="0"/>
              <a:t>insan üzerinde de yapılmasını zorunlu </a:t>
            </a:r>
            <a:r>
              <a:rPr lang="tr-TR" dirty="0"/>
              <a:t>kılması gerekir.</a:t>
            </a:r>
            <a:endParaRPr lang="en-US" dirty="0"/>
          </a:p>
          <a:p>
            <a:r>
              <a:rPr lang="tr-TR" dirty="0"/>
              <a:t>Ayrıca daha önce gerçekleştirilmiş tüm klinik ve klinik dışı çalışmaların bir derlemesi sunularak araştırmanın gerekçesi güçlendirilmelidir. </a:t>
            </a:r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29597-9F0A-4A18-B7B1-FA45A44B1B15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23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9963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B0F0"/>
                </a:solidFill>
              </a:rPr>
              <a:t>5. İlke: Uygun protokol hazırlanması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7748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12F1-2855-45F3-A81B-9FE8950DE2AD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24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6964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B0F0"/>
                </a:solidFill>
              </a:rPr>
              <a:t>5. İlke: Uygun protokol hazırlanması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sz="2400" dirty="0" smtClean="0"/>
              <a:t>Araştırmanın </a:t>
            </a:r>
            <a:r>
              <a:rPr lang="tr-TR" sz="2400" dirty="0"/>
              <a:t>hedefleri ve </a:t>
            </a:r>
            <a:r>
              <a:rPr lang="tr-TR" sz="2400" dirty="0" smtClean="0"/>
              <a:t>amacı</a:t>
            </a:r>
            <a:endParaRPr lang="en-US" sz="2400" dirty="0"/>
          </a:p>
          <a:p>
            <a:pPr lvl="0"/>
            <a:r>
              <a:rPr lang="tr-TR" sz="2400" dirty="0"/>
              <a:t>Tasarımı ve sonlanım </a:t>
            </a:r>
            <a:r>
              <a:rPr lang="tr-TR" sz="2400" dirty="0" smtClean="0"/>
              <a:t>noktaları</a:t>
            </a:r>
            <a:endParaRPr lang="en-US" sz="2400" dirty="0"/>
          </a:p>
          <a:p>
            <a:pPr lvl="0"/>
            <a:r>
              <a:rPr lang="tr-TR" sz="2400" dirty="0"/>
              <a:t>Diğer çalışmalardan elde edilen bulguların </a:t>
            </a:r>
            <a:r>
              <a:rPr lang="tr-TR" sz="2400" dirty="0" smtClean="0"/>
              <a:t>özeti </a:t>
            </a:r>
            <a:endParaRPr lang="en-US" sz="2400" dirty="0"/>
          </a:p>
          <a:p>
            <a:pPr lvl="0"/>
            <a:r>
              <a:rPr lang="tr-TR" sz="2400" dirty="0" smtClean="0"/>
              <a:t>Olası risk </a:t>
            </a:r>
            <a:r>
              <a:rPr lang="tr-TR" sz="2400" dirty="0"/>
              <a:t>ve yararların </a:t>
            </a:r>
            <a:r>
              <a:rPr lang="tr-TR" sz="2400" dirty="0" smtClean="0"/>
              <a:t>özeti </a:t>
            </a:r>
            <a:endParaRPr lang="en-US" sz="2400" dirty="0"/>
          </a:p>
          <a:p>
            <a:pPr lvl="0"/>
            <a:r>
              <a:rPr lang="tr-TR" sz="2400" dirty="0"/>
              <a:t>Araştırma ürünleri, uygulama yolu, dozaj, doz rejimi ve tedavi sürelerinin açıklanması ve </a:t>
            </a:r>
            <a:r>
              <a:rPr lang="tr-TR" sz="2400" dirty="0" smtClean="0"/>
              <a:t>gerekçelendirilmesi</a:t>
            </a:r>
            <a:endParaRPr lang="en-US" sz="2400" dirty="0"/>
          </a:p>
          <a:p>
            <a:pPr lvl="0"/>
            <a:r>
              <a:rPr lang="tr-TR" sz="2400" dirty="0"/>
              <a:t>İncelenecek popülasyonun </a:t>
            </a:r>
            <a:r>
              <a:rPr lang="tr-TR" sz="2400" dirty="0" smtClean="0"/>
              <a:t>tanımı</a:t>
            </a:r>
            <a:endParaRPr lang="en-US" sz="2400" dirty="0"/>
          </a:p>
          <a:p>
            <a:pPr lvl="0"/>
            <a:r>
              <a:rPr lang="tr-TR" sz="2400" dirty="0"/>
              <a:t>Gönüllülerin araştırmaya dâhil </a:t>
            </a:r>
            <a:r>
              <a:rPr lang="tr-TR" sz="2400" dirty="0" smtClean="0"/>
              <a:t>edilme/edilmeme kriterleri </a:t>
            </a:r>
            <a:endParaRPr lang="en-US" sz="2400" dirty="0"/>
          </a:p>
          <a:p>
            <a:pPr lvl="0"/>
            <a:r>
              <a:rPr lang="tr-TR" sz="2400" dirty="0"/>
              <a:t>Gönüllülerin araştırmadan çekilme </a:t>
            </a:r>
            <a:r>
              <a:rPr lang="tr-TR" sz="2400" dirty="0" smtClean="0"/>
              <a:t>kriterleri</a:t>
            </a:r>
            <a:endParaRPr lang="en-US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457F-3BF9-495D-BF07-627FD3E9DCB1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25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5758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B0F0"/>
                </a:solidFill>
              </a:rPr>
              <a:t>5. İlke: Uygun protokol hazırlanması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3487" y="1441192"/>
            <a:ext cx="10515600" cy="4651733"/>
          </a:xfrm>
        </p:spPr>
        <p:txBody>
          <a:bodyPr>
            <a:normAutofit lnSpcReduction="10000"/>
          </a:bodyPr>
          <a:lstStyle/>
          <a:p>
            <a:pPr lvl="0"/>
            <a:r>
              <a:rPr lang="tr-TR" sz="2400" dirty="0" smtClean="0"/>
              <a:t>Araştırma </a:t>
            </a:r>
            <a:r>
              <a:rPr lang="tr-TR" sz="2400" dirty="0"/>
              <a:t>süresi </a:t>
            </a:r>
            <a:endParaRPr lang="en-US" sz="2400" dirty="0"/>
          </a:p>
          <a:p>
            <a:pPr lvl="0"/>
            <a:r>
              <a:rPr lang="tr-TR" sz="2400" dirty="0"/>
              <a:t>Araştırmayı durdurma kuralları </a:t>
            </a:r>
            <a:r>
              <a:rPr lang="tr-TR" sz="2400" dirty="0" smtClean="0"/>
              <a:t>ve/veya </a:t>
            </a:r>
            <a:r>
              <a:rPr lang="tr-TR" sz="2400" dirty="0"/>
              <a:t>bitirme kriterleri</a:t>
            </a:r>
            <a:endParaRPr lang="en-US" sz="2400" dirty="0"/>
          </a:p>
          <a:p>
            <a:pPr lvl="0"/>
            <a:r>
              <a:rPr lang="tr-TR" sz="2400" dirty="0"/>
              <a:t>Etkililik ve güvenlilik değerlendirmesi</a:t>
            </a:r>
            <a:endParaRPr lang="en-US" sz="2400" dirty="0"/>
          </a:p>
          <a:p>
            <a:pPr lvl="0"/>
            <a:r>
              <a:rPr lang="tr-TR" sz="2400" b="1" dirty="0"/>
              <a:t>İstatistik yöntemler, örneklem </a:t>
            </a:r>
            <a:r>
              <a:rPr lang="tr-TR" sz="2400" b="1" dirty="0" smtClean="0"/>
              <a:t>büyüklüğü</a:t>
            </a:r>
            <a:endParaRPr lang="en-US" sz="2400" b="1" dirty="0"/>
          </a:p>
          <a:p>
            <a:pPr lvl="0"/>
            <a:r>
              <a:rPr lang="tr-TR" sz="2400" dirty="0"/>
              <a:t>Araştırmayı sona erdirme </a:t>
            </a:r>
            <a:r>
              <a:rPr lang="tr-TR" sz="2400" dirty="0" smtClean="0"/>
              <a:t>kriterleri</a:t>
            </a:r>
            <a:endParaRPr lang="en-US" sz="2400" dirty="0"/>
          </a:p>
          <a:p>
            <a:pPr lvl="0"/>
            <a:r>
              <a:rPr lang="tr-TR" sz="2400" dirty="0"/>
              <a:t>Araştırmayla ilgili etik değerlendirmelerin </a:t>
            </a:r>
            <a:r>
              <a:rPr lang="tr-TR" sz="2400" dirty="0" smtClean="0"/>
              <a:t>açıklanması </a:t>
            </a:r>
            <a:endParaRPr lang="en-US" sz="2400" dirty="0"/>
          </a:p>
          <a:p>
            <a:pPr lvl="0"/>
            <a:r>
              <a:rPr lang="tr-TR" sz="2400" b="1" dirty="0"/>
              <a:t>Finansman ve sigortaya ilişkin </a:t>
            </a:r>
            <a:r>
              <a:rPr lang="tr-TR" sz="2400" b="1" dirty="0" smtClean="0"/>
              <a:t>bilgiler</a:t>
            </a:r>
            <a:endParaRPr lang="en-US" sz="2400" b="1" dirty="0"/>
          </a:p>
          <a:p>
            <a:pPr lvl="0"/>
            <a:r>
              <a:rPr lang="tr-TR" sz="2400" dirty="0"/>
              <a:t>Araştırma sonuçlarının yayınlanma </a:t>
            </a:r>
            <a:r>
              <a:rPr lang="tr-TR" sz="2400" dirty="0" smtClean="0"/>
              <a:t>politikası </a:t>
            </a:r>
            <a:endParaRPr lang="en-US" sz="2400" dirty="0"/>
          </a:p>
          <a:p>
            <a:r>
              <a:rPr lang="tr-TR" sz="2400" dirty="0"/>
              <a:t>Araştırma sırasında yararlı olduğu saptanan girişimlere araştırma sonrasında da gönüllerin erişmelerini sağlayacak </a:t>
            </a:r>
            <a:r>
              <a:rPr lang="tr-TR" sz="2400" dirty="0" smtClean="0"/>
              <a:t>düzenlemeler.</a:t>
            </a:r>
            <a:endParaRPr lang="en-US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209ED-2B0A-4BC6-88D5-ECD5F5F6A7DF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26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8585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F0"/>
                </a:solidFill>
              </a:rPr>
              <a:t>6. İlke: Araştırmanın onaylı protokole uygun yürütülmesi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2000" y="3142444"/>
            <a:ext cx="10515600" cy="302235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tr-TR" dirty="0"/>
              <a:t>Bir klinik araştırma, </a:t>
            </a:r>
            <a:r>
              <a:rPr lang="tr-TR" b="1" dirty="0"/>
              <a:t>bağımsız etik kurul</a:t>
            </a:r>
            <a:r>
              <a:rPr lang="tr-TR" dirty="0"/>
              <a:t> tarafından önceden incelenerek </a:t>
            </a:r>
            <a:r>
              <a:rPr lang="tr-TR" b="1" dirty="0"/>
              <a:t>uygun bulunmuş </a:t>
            </a:r>
            <a:r>
              <a:rPr lang="tr-TR" b="1" dirty="0" smtClean="0"/>
              <a:t>ve </a:t>
            </a:r>
            <a:r>
              <a:rPr lang="tr-TR" b="1" dirty="0"/>
              <a:t>onaylanmış </a:t>
            </a:r>
            <a:r>
              <a:rPr lang="tr-TR" dirty="0"/>
              <a:t>protokol ile uyumlu olarak başlatılmalı ve sürdürülmelidir. 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5" name="Diyagram 4"/>
          <p:cNvGraphicFramePr/>
          <p:nvPr>
            <p:extLst/>
          </p:nvPr>
        </p:nvGraphicFramePr>
        <p:xfrm>
          <a:off x="838200" y="1999774"/>
          <a:ext cx="10044448" cy="954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36B7A-5813-4355-803C-3F6909F4ECF0}" type="datetime1">
              <a:rPr lang="tr-TR" smtClean="0"/>
              <a:t>12.07.2023</a:t>
            </a:fld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27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506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B0F0"/>
                </a:solidFill>
              </a:rPr>
              <a:t>Bağımsız Etik Kurul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Araştırmaya katılacak gönüllülerin hakları, sağlık yönünden güvenliği ve esenliğinin </a:t>
            </a:r>
            <a:r>
              <a:rPr lang="tr-TR" sz="2400" dirty="0" smtClean="0"/>
              <a:t>korunması amacıyla:</a:t>
            </a:r>
            <a:endParaRPr lang="en-US" sz="2400" dirty="0"/>
          </a:p>
          <a:p>
            <a:pPr lvl="1"/>
            <a:r>
              <a:rPr lang="tr-TR" sz="2000" dirty="0" smtClean="0"/>
              <a:t>Araştırma </a:t>
            </a:r>
            <a:r>
              <a:rPr lang="tr-TR" sz="2000" b="1" dirty="0" smtClean="0"/>
              <a:t>protokol</a:t>
            </a:r>
            <a:r>
              <a:rPr lang="tr-TR" sz="2000" dirty="0" smtClean="0"/>
              <a:t>ünü, </a:t>
            </a:r>
            <a:endParaRPr lang="en-US" sz="2000" dirty="0"/>
          </a:p>
          <a:p>
            <a:pPr lvl="1"/>
            <a:r>
              <a:rPr lang="tr-TR" sz="2000" b="1" dirty="0"/>
              <a:t>Araştırmacı</a:t>
            </a:r>
            <a:r>
              <a:rPr lang="tr-TR" sz="2000" dirty="0"/>
              <a:t>ların </a:t>
            </a:r>
            <a:r>
              <a:rPr lang="tr-TR" sz="2000" dirty="0" smtClean="0"/>
              <a:t>uygunluğunu, </a:t>
            </a:r>
            <a:endParaRPr lang="en-US" sz="2000" dirty="0"/>
          </a:p>
          <a:p>
            <a:pPr lvl="1"/>
            <a:r>
              <a:rPr lang="tr-TR" sz="2000" dirty="0"/>
              <a:t>Araştırma yapılacak </a:t>
            </a:r>
            <a:r>
              <a:rPr lang="tr-TR" sz="2000" b="1" dirty="0"/>
              <a:t>yerler</a:t>
            </a:r>
            <a:r>
              <a:rPr lang="tr-TR" sz="2000" dirty="0"/>
              <a:t>in </a:t>
            </a:r>
            <a:r>
              <a:rPr lang="tr-TR" sz="2000" dirty="0" smtClean="0"/>
              <a:t>yeterliliğini, </a:t>
            </a:r>
            <a:endParaRPr lang="en-US" sz="2000" dirty="0"/>
          </a:p>
          <a:p>
            <a:pPr lvl="1"/>
            <a:r>
              <a:rPr lang="tr-TR" sz="2000" b="1" dirty="0"/>
              <a:t>Gönüllü</a:t>
            </a:r>
            <a:r>
              <a:rPr lang="tr-TR" sz="2000" dirty="0"/>
              <a:t>lerin bilgilendirilmesinde kullanılacak yöntem ve belgeler ile bu kişilerden alınacak </a:t>
            </a:r>
            <a:r>
              <a:rPr lang="tr-TR" sz="2000" dirty="0" smtClean="0"/>
              <a:t>oluru </a:t>
            </a:r>
            <a:endParaRPr lang="en-US" sz="2000" dirty="0"/>
          </a:p>
          <a:p>
            <a:pPr lvl="1"/>
            <a:r>
              <a:rPr lang="tr-TR" sz="2000" dirty="0"/>
              <a:t>Araştırmalarla ilgili diğer konuları </a:t>
            </a:r>
            <a:endParaRPr lang="en-US" sz="2000" dirty="0"/>
          </a:p>
          <a:p>
            <a:r>
              <a:rPr lang="tr-TR" sz="2400" b="1" dirty="0">
                <a:solidFill>
                  <a:srgbClr val="FF0000"/>
                </a:solidFill>
              </a:rPr>
              <a:t>BİLİMSEL VE ETİK </a:t>
            </a:r>
            <a:r>
              <a:rPr lang="tr-TR" sz="2400" dirty="0"/>
              <a:t>yönden değerlendirir, karar verir. </a:t>
            </a:r>
            <a:endParaRPr lang="en-US" sz="2400" dirty="0"/>
          </a:p>
          <a:p>
            <a:r>
              <a:rPr lang="tr-TR" sz="2400" dirty="0"/>
              <a:t>Protokolde herhangi bir değişiklik yapıldığı durumda değişikliklerin de etik kurul onayına sunumu gerekmektedir.</a:t>
            </a:r>
            <a:endParaRPr lang="en-US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CE073-A999-4A7D-8784-686FE4DBD6B2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28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2642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Etik Kurulların Araştırmalarda Rolü ve Sorumlulukları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Etik </a:t>
            </a:r>
            <a:r>
              <a:rPr lang="tr-TR" dirty="0"/>
              <a:t>kurullarının sorumlulukları araştırmanın </a:t>
            </a:r>
            <a:r>
              <a:rPr lang="tr-TR" b="1" dirty="0"/>
              <a:t>TÜM AŞAMALARINI </a:t>
            </a:r>
            <a:r>
              <a:rPr lang="tr-TR" dirty="0"/>
              <a:t>kapsamaktadır.</a:t>
            </a:r>
          </a:p>
          <a:p>
            <a:r>
              <a:rPr lang="tr-TR" dirty="0" smtClean="0"/>
              <a:t>Etik </a:t>
            </a:r>
            <a:r>
              <a:rPr lang="tr-TR" dirty="0"/>
              <a:t>kurul kendisine yapılan başvurulardan onay alanları, gerektiğinde </a:t>
            </a:r>
            <a:r>
              <a:rPr lang="tr-TR" b="1" dirty="0"/>
              <a:t>araştırma sırasında ve yerinde izleyebilir. </a:t>
            </a:r>
            <a:endParaRPr lang="tr-TR" dirty="0"/>
          </a:p>
          <a:p>
            <a:r>
              <a:rPr lang="tr-TR" dirty="0" smtClean="0"/>
              <a:t>Etik </a:t>
            </a:r>
            <a:r>
              <a:rPr lang="tr-TR" dirty="0"/>
              <a:t>kurul, araştırmaların yürütülmesi esnasında yapılan </a:t>
            </a:r>
            <a:r>
              <a:rPr lang="tr-TR" b="1" dirty="0"/>
              <a:t>değişiklik/bilgilendirme başvuruları ile bildirimleri </a:t>
            </a:r>
            <a:r>
              <a:rPr lang="tr-TR" dirty="0"/>
              <a:t>bilimsel ve etik yönden değerlendirir ve görüşünü bildirir. </a:t>
            </a:r>
          </a:p>
          <a:p>
            <a:r>
              <a:rPr lang="tr-TR" dirty="0" smtClean="0"/>
              <a:t>Etik </a:t>
            </a:r>
            <a:r>
              <a:rPr lang="tr-TR" dirty="0"/>
              <a:t>kurul, araştırmanın yürütülmesi sırasında yaptığı değerlendirmeler ile araştırma kapsamıyla ilgili olarak ortaya çıkan </a:t>
            </a:r>
            <a:r>
              <a:rPr lang="tr-TR" b="1" dirty="0"/>
              <a:t>yeni bilgiler ve gelişmeler </a:t>
            </a:r>
            <a:r>
              <a:rPr lang="tr-TR" b="1" dirty="0" smtClean="0"/>
              <a:t>sonucunda araştırmaya </a:t>
            </a:r>
            <a:r>
              <a:rPr lang="tr-TR" b="1" dirty="0"/>
              <a:t>verdiği onayı gözden geçirir. </a:t>
            </a:r>
            <a:endParaRPr lang="tr-TR" dirty="0"/>
          </a:p>
          <a:p>
            <a:r>
              <a:rPr lang="tr-TR" dirty="0" smtClean="0"/>
              <a:t>Araştırmada </a:t>
            </a:r>
            <a:r>
              <a:rPr lang="tr-TR" dirty="0"/>
              <a:t>göz ardı edilemeyecek bir </a:t>
            </a:r>
            <a:r>
              <a:rPr lang="tr-TR" b="1" dirty="0"/>
              <a:t>risk ortaya çıkması halinde </a:t>
            </a:r>
            <a:r>
              <a:rPr lang="tr-TR" dirty="0"/>
              <a:t>veya </a:t>
            </a:r>
            <a:r>
              <a:rPr lang="tr-TR" b="1" dirty="0"/>
              <a:t>gönüllülerin güvenliği, esenliği ve sağlığının olumsuz yönde etkilenmesi durumunda </a:t>
            </a:r>
            <a:r>
              <a:rPr lang="tr-TR" dirty="0"/>
              <a:t>etik kurul, </a:t>
            </a:r>
            <a:r>
              <a:rPr lang="tr-TR" b="1" dirty="0"/>
              <a:t>gerekli önlemlerin alınmasını Kurumdan talep edebilir. </a:t>
            </a:r>
            <a:endParaRPr lang="tr-TR" dirty="0"/>
          </a:p>
          <a:p>
            <a:r>
              <a:rPr lang="tr-TR" dirty="0" smtClean="0"/>
              <a:t>Etik </a:t>
            </a:r>
            <a:r>
              <a:rPr lang="tr-TR" dirty="0"/>
              <a:t>kurul, gerekçesi ile birlikte onay verdiği araştırmalar için </a:t>
            </a:r>
            <a:r>
              <a:rPr lang="tr-TR" b="1" dirty="0"/>
              <a:t>Kurumdan denetim talebinde bulunabilir. </a:t>
            </a:r>
            <a:endParaRPr lang="tr-TR" dirty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8AE8-769D-4E1A-A990-54C285507517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29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5266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İyi Klinik </a:t>
            </a:r>
            <a:r>
              <a:rPr lang="tr-TR" dirty="0" smtClean="0"/>
              <a:t>Uygulamalar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Uluslararası </a:t>
            </a:r>
            <a:r>
              <a:rPr lang="tr-TR" dirty="0"/>
              <a:t>Uyum Konferansı tarafından yayınlanan </a:t>
            </a:r>
            <a:r>
              <a:rPr lang="tr-TR" b="1" dirty="0"/>
              <a:t>İyi Klinik Uygulamalar (İKU) Kılavuzu </a:t>
            </a:r>
            <a:r>
              <a:rPr lang="tr-TR" dirty="0"/>
              <a:t>insanların denek olarak katıldıkları klinik araştırmaların düzenlenmesi, uygulanması, kayıtlarının tutulması ve bildirimlerine ait uluslararası </a:t>
            </a:r>
            <a:r>
              <a:rPr lang="tr-TR" b="1" dirty="0"/>
              <a:t>ETİK ve BİLİMSEL KALİTE </a:t>
            </a:r>
            <a:r>
              <a:rPr lang="tr-TR" b="1" dirty="0" err="1"/>
              <a:t>STANDARDI</a:t>
            </a:r>
            <a:r>
              <a:rPr lang="tr-TR" dirty="0" err="1"/>
              <a:t>’dır</a:t>
            </a:r>
            <a:r>
              <a:rPr lang="tr-TR" dirty="0"/>
              <a:t>. </a:t>
            </a:r>
            <a:endParaRPr lang="tr-TR" dirty="0" smtClean="0"/>
          </a:p>
          <a:p>
            <a:endParaRPr lang="tr-TR" dirty="0">
              <a:hlinkClick r:id="rId2"/>
            </a:endParaRPr>
          </a:p>
          <a:p>
            <a:r>
              <a:rPr lang="tr-TR" dirty="0" smtClean="0">
                <a:hlinkClick r:id="rId2"/>
              </a:rPr>
              <a:t>http</a:t>
            </a:r>
            <a:r>
              <a:rPr lang="tr-TR" dirty="0">
                <a:hlinkClick r:id="rId2"/>
              </a:rPr>
              <a:t>://</a:t>
            </a:r>
            <a:r>
              <a:rPr lang="tr-TR" dirty="0" smtClean="0">
                <a:hlinkClick r:id="rId2"/>
              </a:rPr>
              <a:t>www.ich.org/products/guidelines.html</a:t>
            </a:r>
            <a:endParaRPr lang="tr-TR" dirty="0" smtClean="0"/>
          </a:p>
          <a:p>
            <a:r>
              <a:rPr lang="tr-TR" dirty="0">
                <a:hlinkClick r:id="rId3"/>
              </a:rPr>
              <a:t>https://</a:t>
            </a:r>
            <a:r>
              <a:rPr lang="tr-TR" dirty="0" smtClean="0">
                <a:hlinkClick r:id="rId3"/>
              </a:rPr>
              <a:t>www.ich.org/news/ich-e6r3-draft-guideline-reaches-step-2-ich-process</a:t>
            </a:r>
            <a:endParaRPr lang="tr-TR" dirty="0" smtClean="0"/>
          </a:p>
          <a:p>
            <a:r>
              <a:rPr lang="tr-TR" dirty="0">
                <a:hlinkClick r:id="rId4"/>
              </a:rPr>
              <a:t>https://</a:t>
            </a:r>
            <a:r>
              <a:rPr lang="tr-TR" dirty="0" smtClean="0">
                <a:hlinkClick r:id="rId4"/>
              </a:rPr>
              <a:t>www.titck.gov.tr/mevzuat/2150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8AE8-769D-4E1A-A990-54C285507517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244182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Etik Kurul Değerlendirme Standartları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Araştırmanın </a:t>
            </a:r>
            <a:r>
              <a:rPr lang="tr-TR" b="1" dirty="0"/>
              <a:t>bilimsel tasarımı ve yürütülmesi</a:t>
            </a: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Gönüllü </a:t>
            </a:r>
            <a:r>
              <a:rPr lang="tr-TR" b="1" dirty="0"/>
              <a:t>popülasyonunun seçilmesi</a:t>
            </a:r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Gönüllülerin </a:t>
            </a:r>
            <a:r>
              <a:rPr lang="tr-TR" b="1" dirty="0"/>
              <a:t>bakımı ve korunması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İncinebilir gruplarda risk değerlendirmesi 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 smtClean="0"/>
              <a:t>Çocuklar </a:t>
            </a:r>
            <a:r>
              <a:rPr lang="tr-TR" dirty="0"/>
              <a:t>üzerinde yapılacak araştırmalar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 smtClean="0"/>
              <a:t>Gebe</a:t>
            </a:r>
            <a:r>
              <a:rPr lang="tr-TR" dirty="0"/>
              <a:t>, lohusa veya emziren kadınlar üzerinde yapılacak araştırmalar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 smtClean="0"/>
              <a:t>Kısıtlı </a:t>
            </a:r>
            <a:r>
              <a:rPr lang="tr-TR" dirty="0"/>
              <a:t>kaynaklara sahip olanlarda yapılacak klinik araştırmalar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 smtClean="0"/>
              <a:t>Hiyerarşik </a:t>
            </a:r>
            <a:r>
              <a:rPr lang="tr-TR" dirty="0"/>
              <a:t>ilişki içinde bulunan kişilerde yapılacak klinik araştırmalar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 smtClean="0"/>
              <a:t>Kurumlarda </a:t>
            </a:r>
            <a:r>
              <a:rPr lang="tr-TR" dirty="0"/>
              <a:t>yaşayan kişiler üzerinde yapılacak klinik araştırmalar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 smtClean="0"/>
              <a:t>Karar </a:t>
            </a:r>
            <a:r>
              <a:rPr lang="tr-TR" dirty="0"/>
              <a:t>verme yetisi kısıtlı bireyler üzerinde yapılacak klinik araştırmalar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 smtClean="0"/>
              <a:t>Yoğun </a:t>
            </a:r>
            <a:r>
              <a:rPr lang="tr-TR" dirty="0"/>
              <a:t>bakımdaki ve bilinci kapalı kişilerde yapılacak klinik araştırmalar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tr-TR" b="1" dirty="0" smtClean="0"/>
              <a:t>Aydınlatılmış </a:t>
            </a:r>
            <a:r>
              <a:rPr lang="tr-TR" b="1" dirty="0"/>
              <a:t>onam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tr-TR" b="1" dirty="0" smtClean="0"/>
              <a:t>Çıkar </a:t>
            </a:r>
            <a:r>
              <a:rPr lang="tr-TR" b="1" dirty="0"/>
              <a:t>çatışması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8AE8-769D-4E1A-A990-54C285507517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30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0694069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F0"/>
                </a:solidFill>
              </a:rPr>
              <a:t>10. İlke: İyi dosyalama ve arşivleme kurallarına uygunluk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269644"/>
              </p:ext>
            </p:extLst>
          </p:nvPr>
        </p:nvGraphicFramePr>
        <p:xfrm>
          <a:off x="838200" y="17748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9AA7-9CB9-4B96-A76B-5D7C2E0019DA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31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707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169588"/>
            <a:ext cx="12067504" cy="1205057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00B0F0"/>
                </a:solidFill>
              </a:rPr>
              <a:t>10. İlke: İyi dosyalama ve arşivleme kurallarına uygunluk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3567448"/>
            <a:ext cx="10515600" cy="2910626"/>
          </a:xfrm>
        </p:spPr>
        <p:txBody>
          <a:bodyPr>
            <a:normAutofit/>
          </a:bodyPr>
          <a:lstStyle/>
          <a:p>
            <a:r>
              <a:rPr lang="tr-TR" sz="2400" dirty="0" smtClean="0"/>
              <a:t>Çalışma </a:t>
            </a:r>
            <a:r>
              <a:rPr lang="tr-TR" sz="2400" dirty="0"/>
              <a:t>ile ilgili </a:t>
            </a:r>
            <a:r>
              <a:rPr lang="tr-TR" sz="2400" b="1" dirty="0"/>
              <a:t>her eylemin belgelenmesi </a:t>
            </a:r>
            <a:r>
              <a:rPr lang="tr-TR" sz="2400" dirty="0" smtClean="0"/>
              <a:t>gerekir.</a:t>
            </a:r>
          </a:p>
          <a:p>
            <a:r>
              <a:rPr lang="tr-TR" sz="2400" b="1" dirty="0" smtClean="0"/>
              <a:t>Çalışma </a:t>
            </a:r>
            <a:r>
              <a:rPr lang="tr-TR" sz="2400" b="1" dirty="0"/>
              <a:t>dosyası </a:t>
            </a:r>
            <a:r>
              <a:rPr lang="tr-TR" sz="2400" dirty="0"/>
              <a:t>hazırlamalıdır.</a:t>
            </a:r>
            <a:endParaRPr lang="en-US" sz="2400" dirty="0"/>
          </a:p>
          <a:p>
            <a:r>
              <a:rPr lang="tr-TR" sz="2400" dirty="0" smtClean="0"/>
              <a:t>Gönüllülerin </a:t>
            </a:r>
            <a:r>
              <a:rPr lang="tr-TR" sz="2400" dirty="0"/>
              <a:t>özel hayatlarına saygı ve </a:t>
            </a:r>
            <a:r>
              <a:rPr lang="tr-TR" sz="2400" b="1" dirty="0"/>
              <a:t>gizlilik kurallarına uygunluk </a:t>
            </a:r>
            <a:r>
              <a:rPr lang="tr-TR" sz="2400" dirty="0"/>
              <a:t>her aşamada gözetilmelidir. </a:t>
            </a:r>
            <a:endParaRPr lang="tr-TR" sz="2400" dirty="0" smtClean="0"/>
          </a:p>
          <a:p>
            <a:r>
              <a:rPr lang="tr-TR" sz="2400" dirty="0" smtClean="0"/>
              <a:t>Araştırma </a:t>
            </a:r>
            <a:r>
              <a:rPr lang="tr-TR" sz="2400" dirty="0"/>
              <a:t>ile ilgili kayıtların tamamı </a:t>
            </a:r>
            <a:r>
              <a:rPr lang="tr-TR" sz="2400" b="1" dirty="0" smtClean="0">
                <a:solidFill>
                  <a:srgbClr val="FF0000"/>
                </a:solidFill>
              </a:rPr>
              <a:t>en </a:t>
            </a:r>
            <a:r>
              <a:rPr lang="tr-TR" sz="2400" b="1" dirty="0">
                <a:solidFill>
                  <a:srgbClr val="FF0000"/>
                </a:solidFill>
              </a:rPr>
              <a:t>az beş yıl süre </a:t>
            </a:r>
            <a:r>
              <a:rPr lang="tr-TR" sz="2400" dirty="0"/>
              <a:t>ile saklanır. 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4F0E5-252C-4CAA-BB49-89A649A8FEBF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32</a:t>
            </a:fld>
            <a:endParaRPr lang="en-US"/>
          </a:p>
        </p:txBody>
      </p:sp>
      <p:grpSp>
        <p:nvGrpSpPr>
          <p:cNvPr id="7" name="Grup 6"/>
          <p:cNvGrpSpPr/>
          <p:nvPr/>
        </p:nvGrpSpPr>
        <p:grpSpPr>
          <a:xfrm>
            <a:off x="748048" y="1406415"/>
            <a:ext cx="10515600" cy="1649700"/>
            <a:chOff x="0" y="2502210"/>
            <a:chExt cx="10515600" cy="1649700"/>
          </a:xfrm>
        </p:grpSpPr>
        <p:sp>
          <p:nvSpPr>
            <p:cNvPr id="8" name="Yuvarlatılmış Dikdörtgen 7"/>
            <p:cNvSpPr/>
            <p:nvPr/>
          </p:nvSpPr>
          <p:spPr>
            <a:xfrm>
              <a:off x="0" y="2502210"/>
              <a:ext cx="10515600" cy="16497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Yuvarlatılmış Dikdörtgen 4"/>
            <p:cNvSpPr/>
            <p:nvPr/>
          </p:nvSpPr>
          <p:spPr>
            <a:xfrm>
              <a:off x="80532" y="2582742"/>
              <a:ext cx="10354536" cy="14886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167640" rIns="167640" bIns="167640" numCol="1" spcCol="1270" anchor="ctr" anchorCtr="0">
              <a:noAutofit/>
            </a:bodyPr>
            <a:lstStyle/>
            <a:p>
              <a:pPr lvl="0" algn="ctr" defTabSz="1955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4400" b="1" kern="1200" dirty="0" smtClean="0"/>
                <a:t>EĞER BELGESİ YOKSA, YOKTUR!</a:t>
              </a:r>
              <a:endParaRPr lang="en-US" sz="4400" kern="1200" dirty="0"/>
            </a:p>
          </p:txBody>
        </p:sp>
      </p:grp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2914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B0F0"/>
                </a:solidFill>
              </a:rPr>
              <a:t>12. İlke: İyi imalat uygulamalarına uygunluk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774824"/>
          <a:ext cx="10515600" cy="2037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8B422-1858-4B2C-BE54-549ED36CF097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33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5468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B0F0"/>
                </a:solidFill>
              </a:rPr>
              <a:t>Tıbbi Araştırma Ürünü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74824"/>
            <a:ext cx="10515600" cy="4741885"/>
          </a:xfrm>
        </p:spPr>
        <p:txBody>
          <a:bodyPr>
            <a:normAutofit/>
          </a:bodyPr>
          <a:lstStyle/>
          <a:p>
            <a:r>
              <a:rPr lang="tr-TR" sz="2400" dirty="0" smtClean="0"/>
              <a:t>Klinik </a:t>
            </a:r>
            <a:r>
              <a:rPr lang="tr-TR" sz="2400" dirty="0"/>
              <a:t>araştırmada test edilecek veya referans olarak kullanılacak olan herhangi bir farmasötik formda hazırlanmış bir </a:t>
            </a:r>
            <a:r>
              <a:rPr lang="tr-TR" sz="2400" b="1" dirty="0"/>
              <a:t>aktif madde veya plaseboyu </a:t>
            </a:r>
            <a:r>
              <a:rPr lang="tr-TR" sz="2400" dirty="0"/>
              <a:t>tanımlar. </a:t>
            </a:r>
            <a:endParaRPr lang="en-US" sz="2400" dirty="0"/>
          </a:p>
          <a:p>
            <a:r>
              <a:rPr lang="tr-TR" sz="2400" b="1" dirty="0" smtClean="0"/>
              <a:t>RUHSATI BULUNMASINA RAĞMEN</a:t>
            </a:r>
            <a:r>
              <a:rPr lang="tr-TR" sz="2400" dirty="0" smtClean="0"/>
              <a:t>; </a:t>
            </a:r>
          </a:p>
          <a:p>
            <a:pPr lvl="1"/>
            <a:r>
              <a:rPr lang="tr-TR" sz="2400" b="1" dirty="0" smtClean="0">
                <a:solidFill>
                  <a:srgbClr val="FF0000"/>
                </a:solidFill>
              </a:rPr>
              <a:t>ruhsatında </a:t>
            </a:r>
            <a:r>
              <a:rPr lang="tr-TR" sz="2400" b="1" dirty="0">
                <a:solidFill>
                  <a:srgbClr val="FF0000"/>
                </a:solidFill>
              </a:rPr>
              <a:t>belirlenmiş olandan farklı bir </a:t>
            </a:r>
            <a:r>
              <a:rPr lang="tr-TR" sz="2400" b="1" dirty="0" smtClean="0">
                <a:solidFill>
                  <a:srgbClr val="FF0000"/>
                </a:solidFill>
              </a:rPr>
              <a:t>uygulama yolu, farmasötik form veya dozajda</a:t>
            </a:r>
          </a:p>
          <a:p>
            <a:pPr lvl="1"/>
            <a:r>
              <a:rPr lang="tr-TR" sz="2400" b="1" dirty="0" smtClean="0">
                <a:solidFill>
                  <a:srgbClr val="FF0000"/>
                </a:solidFill>
              </a:rPr>
              <a:t>izin </a:t>
            </a:r>
            <a:r>
              <a:rPr lang="tr-TR" sz="2400" b="1" dirty="0">
                <a:solidFill>
                  <a:srgbClr val="FF0000"/>
                </a:solidFill>
              </a:rPr>
              <a:t>verilmemiş bir endikasyonda veya </a:t>
            </a:r>
            <a:endParaRPr lang="tr-TR" sz="2400" b="1" dirty="0" smtClean="0">
              <a:solidFill>
                <a:srgbClr val="FF0000"/>
              </a:solidFill>
            </a:endParaRPr>
          </a:p>
          <a:p>
            <a:pPr lvl="1"/>
            <a:r>
              <a:rPr lang="tr-TR" sz="2400" b="1" dirty="0" smtClean="0">
                <a:solidFill>
                  <a:srgbClr val="FF0000"/>
                </a:solidFill>
              </a:rPr>
              <a:t>izin </a:t>
            </a:r>
            <a:r>
              <a:rPr lang="tr-TR" sz="2400" b="1" dirty="0">
                <a:solidFill>
                  <a:srgbClr val="FF0000"/>
                </a:solidFill>
              </a:rPr>
              <a:t>verilen kullanımda yeni bilgiler elde </a:t>
            </a:r>
            <a:r>
              <a:rPr lang="tr-TR" sz="2400" b="1" dirty="0" smtClean="0">
                <a:solidFill>
                  <a:srgbClr val="FF0000"/>
                </a:solidFill>
              </a:rPr>
              <a:t>etmek </a:t>
            </a:r>
            <a:r>
              <a:rPr lang="tr-TR" sz="2400" b="1" dirty="0">
                <a:solidFill>
                  <a:srgbClr val="FF0000"/>
                </a:solidFill>
              </a:rPr>
              <a:t>amacı ile kullanılan ilaçlar </a:t>
            </a:r>
            <a:endParaRPr lang="tr-TR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400" b="1" dirty="0"/>
              <a:t> </a:t>
            </a:r>
            <a:r>
              <a:rPr lang="tr-TR" sz="2400" b="1" dirty="0" smtClean="0"/>
              <a:t>         da </a:t>
            </a:r>
            <a:r>
              <a:rPr lang="tr-TR" sz="2400" b="1" dirty="0"/>
              <a:t>tıbbi araştırma ürünü olarak kabul edilir</a:t>
            </a:r>
            <a:r>
              <a:rPr lang="tr-TR" sz="2400" b="1" dirty="0" smtClean="0"/>
              <a:t>.</a:t>
            </a:r>
            <a:endParaRPr lang="en-US" sz="2400" b="1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813C-C1D5-4438-AA20-29E7EC72312F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34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2534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Plasebo</a:t>
            </a:r>
            <a:r>
              <a:rPr lang="tr-TR" dirty="0"/>
              <a:t> Kullanımı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Yeni </a:t>
            </a:r>
            <a:r>
              <a:rPr lang="tr-TR" dirty="0"/>
              <a:t>bir girişimin; yararları, riskleri, sakınca ve etkililiği, aşağıdaki durumlar dışında, kullanılmakta olan </a:t>
            </a:r>
            <a:r>
              <a:rPr lang="tr-TR" b="1" dirty="0"/>
              <a:t>kanıtlanmış en iyi girişim(</a:t>
            </a:r>
            <a:r>
              <a:rPr lang="tr-TR" b="1" dirty="0" err="1"/>
              <a:t>ler</a:t>
            </a:r>
            <a:r>
              <a:rPr lang="tr-TR" b="1" dirty="0"/>
              <a:t>)le </a:t>
            </a:r>
            <a:r>
              <a:rPr lang="tr-TR" dirty="0"/>
              <a:t>karşılaştırılarak denenmelidir: </a:t>
            </a:r>
          </a:p>
          <a:p>
            <a:r>
              <a:rPr lang="tr-TR" dirty="0"/>
              <a:t>Mevcut kanıtlanmış yöntemin olmadığı durumlarda </a:t>
            </a:r>
            <a:r>
              <a:rPr lang="tr-TR" b="1" dirty="0" err="1"/>
              <a:t>plasebo</a:t>
            </a:r>
            <a:r>
              <a:rPr lang="tr-TR" b="1" dirty="0"/>
              <a:t> kullanımı veya hiçbir girişimde bulunulmaması</a:t>
            </a:r>
            <a:r>
              <a:rPr lang="tr-TR" dirty="0"/>
              <a:t> kabul edilebilir; 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Kanıtlanmış </a:t>
            </a:r>
            <a:r>
              <a:rPr lang="tr-TR" dirty="0"/>
              <a:t>en iyi yöntemden daha az etkili bir girişimde bulunmanın veya </a:t>
            </a:r>
            <a:r>
              <a:rPr lang="tr-TR" dirty="0" err="1"/>
              <a:t>plasebo</a:t>
            </a:r>
            <a:r>
              <a:rPr lang="tr-TR" dirty="0"/>
              <a:t> kullanmanın veya hiçbir girişimde bulunmamanın, bir girişimin etkililiğini veya güvenliliğini saptamak için gerekli olduğuna dair reddedilemez ve bilimsel açıdan sağlam yöntemsel gerekçeler bulunduğunda, </a:t>
            </a:r>
            <a:endParaRPr lang="tr-TR" dirty="0" smtClean="0"/>
          </a:p>
          <a:p>
            <a:pPr lvl="1"/>
            <a:endParaRPr lang="tr-TR" dirty="0" smtClean="0"/>
          </a:p>
          <a:p>
            <a:pPr lvl="1"/>
            <a:r>
              <a:rPr lang="tr-TR" dirty="0"/>
              <a:t>K</a:t>
            </a:r>
            <a:r>
              <a:rPr lang="tr-TR" dirty="0" smtClean="0"/>
              <a:t>anıtlanmış </a:t>
            </a:r>
            <a:r>
              <a:rPr lang="tr-TR" dirty="0"/>
              <a:t>en iyi yöntemden daha az etkili girişim uygulanacak veya </a:t>
            </a:r>
            <a:r>
              <a:rPr lang="tr-TR" dirty="0" err="1"/>
              <a:t>plasebo</a:t>
            </a:r>
            <a:r>
              <a:rPr lang="tr-TR" dirty="0"/>
              <a:t> verilecek veya hiçbir girişimde bulunulmayacak hastaların, kanıtlanmış en iyi girişimin uygulanmamasına bağlı olarak, ilave ciddi veya geri dönüşsüz zarara uğramayacak olmaları halinde. 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8AE8-769D-4E1A-A990-54C285507517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35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837173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F0"/>
                </a:solidFill>
              </a:rPr>
              <a:t>13. İlke: Araştırma kalitesinin en yüksek düzeye getirilmesi</a:t>
            </a:r>
            <a:endParaRPr lang="en-US" dirty="0">
              <a:solidFill>
                <a:srgbClr val="00B0F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418170"/>
              </p:ext>
            </p:extLst>
          </p:nvPr>
        </p:nvGraphicFramePr>
        <p:xfrm>
          <a:off x="838200" y="1774825"/>
          <a:ext cx="10515600" cy="1290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7449-AE61-4B1B-995F-8E239CB2AF70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36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1459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F0"/>
                </a:solidFill>
              </a:rPr>
              <a:t>13. İlke: Araştırma kalitesinin en yüksek düzeye getirilmesi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74824"/>
            <a:ext cx="10515600" cy="4625975"/>
          </a:xfrm>
        </p:spPr>
        <p:txBody>
          <a:bodyPr>
            <a:normAutofit/>
          </a:bodyPr>
          <a:lstStyle/>
          <a:p>
            <a:r>
              <a:rPr lang="tr-TR" sz="2400" dirty="0" smtClean="0"/>
              <a:t>Klinik araştırmaların </a:t>
            </a:r>
            <a:r>
              <a:rPr lang="tr-TR" sz="2400" b="1" dirty="0" smtClean="0"/>
              <a:t>tasarımı, yürütülmesi, kaydedilmesi, değerlendirilmesi, raporlanması ve arşivlenmesi </a:t>
            </a:r>
            <a:r>
              <a:rPr lang="tr-TR" sz="2400" dirty="0" smtClean="0"/>
              <a:t>boyunca uygun kalite yönetim sistemi uygulamalıdır. </a:t>
            </a:r>
            <a:endParaRPr lang="en-US" sz="2400" dirty="0" smtClean="0"/>
          </a:p>
          <a:p>
            <a:r>
              <a:rPr lang="tr-TR" sz="2400" dirty="0" smtClean="0"/>
              <a:t>Araştırmanın </a:t>
            </a:r>
            <a:r>
              <a:rPr lang="tr-TR" sz="2400" dirty="0"/>
              <a:t>tüm aşamaları </a:t>
            </a:r>
            <a:r>
              <a:rPr lang="tr-TR" sz="2400" b="1" dirty="0"/>
              <a:t>standardize edilmeli</a:t>
            </a:r>
            <a:r>
              <a:rPr lang="tr-TR" sz="2400" dirty="0"/>
              <a:t>, örnek toplanması, nakli ve saklanmasında bu </a:t>
            </a:r>
            <a:r>
              <a:rPr lang="tr-TR" sz="2400" b="1" dirty="0"/>
              <a:t>standart kurallara tam uyum </a:t>
            </a:r>
            <a:r>
              <a:rPr lang="tr-TR" sz="2400" dirty="0"/>
              <a:t>hedeflenmelidir. </a:t>
            </a:r>
            <a:endParaRPr lang="en-US" sz="2400" dirty="0"/>
          </a:p>
          <a:p>
            <a:r>
              <a:rPr lang="tr-TR" sz="2400" dirty="0"/>
              <a:t>Laboratuvarlardan elde edilecek verilerin kalitesi için örnek toplama yöntemlerinin </a:t>
            </a:r>
            <a:r>
              <a:rPr lang="tr-TR" sz="2400" b="1" dirty="0"/>
              <a:t>protokolde ayrıntılı tarifi ve protokole tam </a:t>
            </a:r>
            <a:r>
              <a:rPr lang="tr-TR" sz="2400" b="1" dirty="0" smtClean="0"/>
              <a:t>uyum </a:t>
            </a:r>
            <a:r>
              <a:rPr lang="tr-TR" sz="2400" dirty="0" smtClean="0"/>
              <a:t>hedeflenmelidir</a:t>
            </a:r>
            <a:r>
              <a:rPr lang="tr-TR" sz="2400" dirty="0"/>
              <a:t>. </a:t>
            </a:r>
            <a:endParaRPr lang="en-US" sz="2400" dirty="0"/>
          </a:p>
          <a:p>
            <a:r>
              <a:rPr lang="tr-TR" sz="2400" b="1" dirty="0"/>
              <a:t>Veri toplayan herkesin kullanılan yöntemi bildiğinden emin olmalıdır</a:t>
            </a:r>
            <a:r>
              <a:rPr lang="tr-TR" sz="2400" b="1" dirty="0" smtClean="0"/>
              <a:t>.</a:t>
            </a:r>
            <a:endParaRPr lang="en-US" sz="2400" b="1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33BE-AE5C-4FAA-BF2D-90F3A1926739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37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674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F0"/>
                </a:solidFill>
              </a:rPr>
              <a:t>13. İlke: Araştırma kalitesinin en yüksek düzeye getirilmesi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74825"/>
            <a:ext cx="10515600" cy="4819158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Araştırmalarda </a:t>
            </a:r>
            <a:r>
              <a:rPr lang="tr-TR" sz="2400" dirty="0"/>
              <a:t>genelde </a:t>
            </a:r>
            <a:r>
              <a:rPr lang="tr-TR" sz="2400" b="1" dirty="0"/>
              <a:t>rutinde kullanılmayan değerlendirme yöntemleri </a:t>
            </a:r>
            <a:r>
              <a:rPr lang="tr-TR" sz="2400" dirty="0"/>
              <a:t>kullanılır ve tutarlı bir yaklaşımı sağlamak için bu yöntemlerin kullanımları ile ilgili </a:t>
            </a:r>
            <a:r>
              <a:rPr lang="tr-TR" sz="2400" b="1" dirty="0"/>
              <a:t>eğitim ve alıştırma </a:t>
            </a:r>
            <a:r>
              <a:rPr lang="tr-TR" sz="2400" dirty="0"/>
              <a:t>yapmak </a:t>
            </a:r>
            <a:r>
              <a:rPr lang="tr-TR" sz="2400" dirty="0" smtClean="0"/>
              <a:t>gerekir</a:t>
            </a:r>
            <a:r>
              <a:rPr lang="tr-TR" sz="2400" dirty="0"/>
              <a:t>.</a:t>
            </a:r>
            <a:endParaRPr lang="en-US" sz="2400" dirty="0"/>
          </a:p>
          <a:p>
            <a:endParaRPr lang="tr-TR" sz="2400" dirty="0" smtClean="0"/>
          </a:p>
          <a:p>
            <a:r>
              <a:rPr lang="tr-TR" sz="2400" dirty="0" smtClean="0"/>
              <a:t>Araştırmayla </a:t>
            </a:r>
            <a:r>
              <a:rPr lang="tr-TR" sz="2400" dirty="0"/>
              <a:t>ilgili tüm verilerin olgu rapor formlarına (ORF) doğru olarak kaydedildiğinden emin olmalıdır. </a:t>
            </a:r>
            <a:endParaRPr lang="tr-TR" sz="2400" dirty="0" smtClean="0"/>
          </a:p>
          <a:p>
            <a:pPr lvl="1"/>
            <a:r>
              <a:rPr lang="tr-TR" sz="2000" dirty="0" smtClean="0"/>
              <a:t>İdeal </a:t>
            </a:r>
            <a:r>
              <a:rPr lang="tr-TR" sz="2000" dirty="0"/>
              <a:t>olarak araştırmayla ilgili </a:t>
            </a:r>
            <a:r>
              <a:rPr lang="tr-TR" sz="2000" dirty="0" smtClean="0"/>
              <a:t>kaynak </a:t>
            </a:r>
            <a:r>
              <a:rPr lang="tr-TR" sz="2000" dirty="0"/>
              <a:t>veriler aynı zamanda hasta dosyalarına da kaydedilmelidir. </a:t>
            </a:r>
            <a:endParaRPr lang="tr-TR" sz="2000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Kaynak </a:t>
            </a:r>
            <a:r>
              <a:rPr lang="tr-TR" sz="2400" b="1" dirty="0"/>
              <a:t>veri doğrulaması</a:t>
            </a:r>
            <a:r>
              <a:rPr lang="tr-TR" sz="2400" dirty="0"/>
              <a:t>, izleyicinin </a:t>
            </a:r>
            <a:r>
              <a:rPr lang="tr-TR" sz="2400" dirty="0" err="1"/>
              <a:t>ORF’lerdeki</a:t>
            </a:r>
            <a:r>
              <a:rPr lang="tr-TR" sz="2400" dirty="0"/>
              <a:t> girdiler ile hasta dosyalarına kaydedilen verileri karşılaştırmasını da içermektedir. </a:t>
            </a:r>
            <a:endParaRPr lang="en-US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CD84-9A3D-4BBE-BC95-9420B08565A1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38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6091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B050"/>
                </a:solidFill>
              </a:rPr>
              <a:t>ARAŞTIRMACI İLE İLGİLİ İKU KURALLARI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9A767-6D53-48DD-B391-50BE16DD7ABA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39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61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Uluslararası Uyum Konferansı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Temel 3 Hedef:</a:t>
            </a:r>
          </a:p>
          <a:p>
            <a:pPr lvl="1"/>
            <a:r>
              <a:rPr lang="tr-TR" dirty="0"/>
              <a:t>Ürün ruhsatlandırması için gerekenlerin uyumlu olmasını ve verilerin "küresel </a:t>
            </a:r>
            <a:r>
              <a:rPr lang="tr-TR" dirty="0" smtClean="0"/>
              <a:t>olarak" </a:t>
            </a:r>
            <a:r>
              <a:rPr lang="tr-TR" dirty="0"/>
              <a:t>kabul </a:t>
            </a:r>
            <a:r>
              <a:rPr lang="tr-TR" dirty="0" smtClean="0"/>
              <a:t>edilmesini </a:t>
            </a:r>
            <a:r>
              <a:rPr lang="tr-TR" dirty="0"/>
              <a:t>sağlamak</a:t>
            </a:r>
          </a:p>
          <a:p>
            <a:pPr lvl="1"/>
            <a:r>
              <a:rPr lang="tr-TR" dirty="0"/>
              <a:t>İlaçlarla ilgili deneylerde tekrarı önlemek</a:t>
            </a:r>
          </a:p>
          <a:p>
            <a:pPr lvl="1"/>
            <a:r>
              <a:rPr lang="tr-TR" dirty="0"/>
              <a:t>Hastaların ilaca erişimini hızlandırmak </a:t>
            </a:r>
          </a:p>
          <a:p>
            <a:r>
              <a:rPr lang="tr-TR" dirty="0"/>
              <a:t>İKU Kılavuzunun temel amacı, AB, ABD ve Japonya için, klinik verilerin bu ülke(</a:t>
            </a:r>
            <a:r>
              <a:rPr lang="tr-TR" dirty="0" err="1"/>
              <a:t>ler</a:t>
            </a:r>
            <a:r>
              <a:rPr lang="tr-TR" dirty="0"/>
              <a:t>) otoritelerince karşılıklı kabulünü kolaylaştıracak ortak bir standart sağlamaktır.</a:t>
            </a:r>
          </a:p>
          <a:p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2EA4C-C3EE-4C33-B7DF-023A3C2430B2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1637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7. İlke: Sorumlu araştırmacının hekim veya diş hekimi olması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2483162"/>
          <a:ext cx="10515600" cy="1238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42469-D766-47E1-B73C-36C44CDB27E2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40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9008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B050"/>
                </a:solidFill>
              </a:rPr>
              <a:t>7. İlke: Sorumlu araştırmacının hekim veya diş hekimi olması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0475" y="1611517"/>
            <a:ext cx="11567160" cy="4997055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Sorumlu </a:t>
            </a:r>
            <a:r>
              <a:rPr lang="tr-TR" sz="2400" b="1" dirty="0"/>
              <a:t>araştırmacı </a:t>
            </a:r>
            <a:r>
              <a:rPr lang="tr-TR" sz="2400" dirty="0"/>
              <a:t>mutlaka </a:t>
            </a:r>
            <a:r>
              <a:rPr lang="tr-TR" sz="2400" b="1" dirty="0"/>
              <a:t>“hekim” </a:t>
            </a:r>
            <a:r>
              <a:rPr lang="tr-TR" sz="2400" dirty="0"/>
              <a:t>veya </a:t>
            </a:r>
            <a:r>
              <a:rPr lang="tr-TR" sz="2400" b="1" dirty="0"/>
              <a:t>“diş hekimi” </a:t>
            </a:r>
            <a:r>
              <a:rPr lang="tr-TR" sz="2400" dirty="0"/>
              <a:t>unvanına sahip olmalıdır. </a:t>
            </a:r>
            <a:endParaRPr lang="tr-TR" sz="2400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Gönüllünün </a:t>
            </a:r>
            <a:r>
              <a:rPr lang="tr-TR" sz="2400" b="1" dirty="0"/>
              <a:t>bilgilendirilmesi </a:t>
            </a:r>
            <a:r>
              <a:rPr lang="tr-TR" sz="2400" dirty="0"/>
              <a:t>de araştırma konusuna hâkim, araştırma ekibinden bir sorumlu araştırmacı veya </a:t>
            </a:r>
            <a:r>
              <a:rPr lang="tr-TR" sz="2400" b="1" dirty="0"/>
              <a:t>hekim ya da diş hekimi </a:t>
            </a:r>
            <a:r>
              <a:rPr lang="tr-TR" sz="2400" dirty="0"/>
              <a:t>olan bir araştırmacı tarafından gerçekleştirilir.</a:t>
            </a:r>
            <a:endParaRPr lang="en-US" sz="2400" dirty="0"/>
          </a:p>
          <a:p>
            <a:endParaRPr lang="tr-TR" sz="2400" dirty="0" smtClean="0"/>
          </a:p>
          <a:p>
            <a:r>
              <a:rPr lang="tr-TR" sz="2400" b="1" dirty="0" smtClean="0"/>
              <a:t>Faz </a:t>
            </a:r>
            <a:r>
              <a:rPr lang="tr-TR" sz="2400" b="1" dirty="0"/>
              <a:t>I klinik araştırmaları</a:t>
            </a:r>
            <a:r>
              <a:rPr lang="tr-TR" sz="2400" dirty="0"/>
              <a:t> ve </a:t>
            </a:r>
            <a:r>
              <a:rPr lang="tr-TR" sz="2400" b="1" dirty="0"/>
              <a:t>biyoyararlanım-</a:t>
            </a:r>
            <a:r>
              <a:rPr lang="tr-TR" sz="2400" b="1" dirty="0" err="1"/>
              <a:t>biyoeşdeğerlik</a:t>
            </a:r>
            <a:r>
              <a:rPr lang="tr-TR" sz="2400" b="1" dirty="0"/>
              <a:t> çalışmaları </a:t>
            </a:r>
            <a:r>
              <a:rPr lang="tr-TR" sz="2400" dirty="0"/>
              <a:t>iyi klinik uygulamaları konusunda yeterli eğitim ve deneyime sahip uygun bir ekip ve uzmanlığını veya doktorasını yapmış </a:t>
            </a:r>
            <a:r>
              <a:rPr lang="tr-TR" sz="2400" b="1" dirty="0"/>
              <a:t>tıp doktoru bir farmakolog </a:t>
            </a:r>
            <a:r>
              <a:rPr lang="tr-TR" sz="2400" dirty="0"/>
              <a:t>tarafından yürütülür.</a:t>
            </a:r>
            <a:endParaRPr lang="en-US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9282-DB18-4AB9-B408-F5AA1D6A6500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41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7461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B050"/>
                </a:solidFill>
              </a:rPr>
              <a:t>8. İlke: Araştırma ekibi yetkinliği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774825"/>
          <a:ext cx="10515600" cy="1187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60E6-AFE8-4210-8457-746E40E22FD1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42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764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B050"/>
                </a:solidFill>
              </a:rPr>
              <a:t>8. İlke: Araştırma ekibi yetkinliği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Araştırmacıların </a:t>
            </a:r>
            <a:r>
              <a:rPr lang="tr-TR" sz="2400" dirty="0"/>
              <a:t>ulusal klinik araştırma kanunları ve yönetmeliklerinde belirtilen araştırmacı niteliklerine ve deneyimlerine sahip olduğundan emin olunmalıdır. </a:t>
            </a:r>
            <a:endParaRPr lang="tr-TR" sz="2400" dirty="0" smtClean="0"/>
          </a:p>
          <a:p>
            <a:r>
              <a:rPr lang="tr-TR" sz="2400" dirty="0" smtClean="0"/>
              <a:t>Güncel </a:t>
            </a:r>
            <a:r>
              <a:rPr lang="tr-TR" sz="2400" dirty="0"/>
              <a:t>bir özgeçmiş ile bu araştırmacının mevcut görevini ve çalışmaya katılmaya uygunluğunu kanıtlanmalıdır. </a:t>
            </a:r>
            <a:endParaRPr lang="tr-TR" sz="2400" dirty="0" smtClean="0"/>
          </a:p>
          <a:p>
            <a:r>
              <a:rPr lang="tr-TR" sz="2400" dirty="0" smtClean="0"/>
              <a:t>Araştırmacının </a:t>
            </a:r>
            <a:r>
              <a:rPr lang="tr-TR" sz="2400" b="1" dirty="0"/>
              <a:t>İKU, Helsinki Deklarasyonu ve yürürlükteki ulusal resmi kuralları bilmesi</a:t>
            </a:r>
            <a:r>
              <a:rPr lang="tr-TR" sz="2400" dirty="0"/>
              <a:t> beklenir.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9A9B-F060-4CB2-8822-83DA11FF34FC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43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4353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>
                <a:solidFill>
                  <a:srgbClr val="00B050"/>
                </a:solidFill>
              </a:rPr>
              <a:t>Araştırmacının mutlaka </a:t>
            </a:r>
            <a:r>
              <a:rPr lang="tr-TR" dirty="0" smtClean="0">
                <a:solidFill>
                  <a:srgbClr val="00B050"/>
                </a:solidFill>
              </a:rPr>
              <a:t>çalışmayı </a:t>
            </a:r>
            <a:r>
              <a:rPr lang="tr-TR" dirty="0">
                <a:solidFill>
                  <a:srgbClr val="00B050"/>
                </a:solidFill>
              </a:rPr>
              <a:t>yapmak için yeterli zamanı </a:t>
            </a:r>
            <a:r>
              <a:rPr lang="tr-TR" dirty="0" smtClean="0">
                <a:solidFill>
                  <a:srgbClr val="00B050"/>
                </a:solidFill>
              </a:rPr>
              <a:t>olmalıdır</a:t>
            </a:r>
            <a:r>
              <a:rPr lang="tr-TR" dirty="0">
                <a:solidFill>
                  <a:srgbClr val="00B050"/>
                </a:solidFill>
              </a:rPr>
              <a:t>.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Destekleyicinin izleyicisi ile düzenli olarak toplantı </a:t>
            </a:r>
            <a:r>
              <a:rPr lang="tr-TR" dirty="0" smtClean="0"/>
              <a:t>yapmak</a:t>
            </a:r>
            <a:endParaRPr lang="en-US" dirty="0"/>
          </a:p>
          <a:p>
            <a:r>
              <a:rPr lang="tr-TR" dirty="0" smtClean="0"/>
              <a:t>Çalışmaya </a:t>
            </a:r>
            <a:r>
              <a:rPr lang="tr-TR" dirty="0"/>
              <a:t>uygun gönüllüleri belirlemek ve </a:t>
            </a:r>
            <a:r>
              <a:rPr lang="tr-TR" dirty="0" smtClean="0"/>
              <a:t>taramak</a:t>
            </a:r>
            <a:endParaRPr lang="en-US" dirty="0"/>
          </a:p>
          <a:p>
            <a:r>
              <a:rPr lang="tr-TR" dirty="0" smtClean="0"/>
              <a:t>Çalışmaya </a:t>
            </a:r>
            <a:r>
              <a:rPr lang="tr-TR" dirty="0"/>
              <a:t>katılacak gönüllülerle çalışma işlemleri için gerekecek zamanı </a:t>
            </a:r>
            <a:r>
              <a:rPr lang="tr-TR" dirty="0" smtClean="0"/>
              <a:t>geçirmek</a:t>
            </a:r>
            <a:endParaRPr lang="en-US" dirty="0"/>
          </a:p>
          <a:p>
            <a:r>
              <a:rPr lang="tr-TR" dirty="0" smtClean="0"/>
              <a:t>Araştırma </a:t>
            </a:r>
            <a:r>
              <a:rPr lang="tr-TR" dirty="0"/>
              <a:t>ekibini bilgilendirmek ve çalışma ilerleyişini </a:t>
            </a:r>
            <a:r>
              <a:rPr lang="tr-TR" dirty="0" smtClean="0"/>
              <a:t>değerlendirmek</a:t>
            </a:r>
            <a:endParaRPr lang="en-US" dirty="0"/>
          </a:p>
          <a:p>
            <a:r>
              <a:rPr lang="tr-TR" dirty="0" smtClean="0"/>
              <a:t>Belgeleri tamamlamak</a:t>
            </a:r>
            <a:endParaRPr lang="en-US" dirty="0"/>
          </a:p>
          <a:p>
            <a:r>
              <a:rPr lang="tr-TR" dirty="0" smtClean="0"/>
              <a:t>Denetçi </a:t>
            </a:r>
            <a:r>
              <a:rPr lang="tr-TR" dirty="0"/>
              <a:t>ve müfettişlerle zaman </a:t>
            </a:r>
            <a:r>
              <a:rPr lang="tr-TR" dirty="0" smtClean="0"/>
              <a:t>geçirmek</a:t>
            </a:r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8B6B-DFA1-416A-9E6E-F74ED7FEFAFD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44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6589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B050"/>
                </a:solidFill>
              </a:rPr>
              <a:t>Araştırmacı yeterliliği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Uygun </a:t>
            </a:r>
            <a:r>
              <a:rPr lang="tr-TR" b="1" dirty="0"/>
              <a:t>tesis ve ekipman</a:t>
            </a:r>
            <a:endParaRPr lang="en-US" b="1" dirty="0"/>
          </a:p>
          <a:p>
            <a:r>
              <a:rPr lang="tr-TR" b="1" dirty="0" smtClean="0"/>
              <a:t>Uygun </a:t>
            </a:r>
            <a:r>
              <a:rPr lang="tr-TR" b="1" dirty="0"/>
              <a:t>çalışma arkadaşları</a:t>
            </a:r>
            <a:endParaRPr lang="en-US" b="1" dirty="0"/>
          </a:p>
          <a:p>
            <a:r>
              <a:rPr lang="tr-TR" b="1" dirty="0" smtClean="0"/>
              <a:t>Çalışmaya </a:t>
            </a:r>
            <a:r>
              <a:rPr lang="tr-TR" b="1" dirty="0"/>
              <a:t>katılmak için yeterli ve güvenilir sayıda gönüllü</a:t>
            </a:r>
            <a:endParaRPr lang="en-US" b="1" dirty="0"/>
          </a:p>
          <a:p>
            <a:pPr marL="0" indent="0">
              <a:buNone/>
            </a:pPr>
            <a:r>
              <a:rPr lang="tr-TR" dirty="0"/>
              <a:t> </a:t>
            </a:r>
            <a:endParaRPr lang="en-US" dirty="0"/>
          </a:p>
          <a:p>
            <a:r>
              <a:rPr lang="tr-TR" dirty="0"/>
              <a:t>Tüm çalışma personelinin – yardımcı araştırmacılar, çalışma hemşireleri, idareciler ve destek bölümlerin (</a:t>
            </a:r>
            <a:r>
              <a:rPr lang="tr-TR" dirty="0" err="1"/>
              <a:t>örn</a:t>
            </a:r>
            <a:r>
              <a:rPr lang="tr-TR" dirty="0"/>
              <a:t>. eczane) elemanları – çalışma konusunda </a:t>
            </a:r>
            <a:r>
              <a:rPr lang="tr-TR" b="1" dirty="0"/>
              <a:t>tam olarak bilgilendirilmesi</a:t>
            </a:r>
            <a:r>
              <a:rPr lang="tr-TR" dirty="0"/>
              <a:t> gerekir. </a:t>
            </a:r>
            <a:endParaRPr lang="tr-TR" dirty="0" smtClean="0"/>
          </a:p>
          <a:p>
            <a:r>
              <a:rPr lang="tr-TR" dirty="0" smtClean="0"/>
              <a:t>Çalışma </a:t>
            </a:r>
            <a:r>
              <a:rPr lang="tr-TR" dirty="0"/>
              <a:t>etkinlikleri ve ilerlemelerini değerlendirmek amacıyla düzenli olarak ekip toplantıları yapılmalıdır.</a:t>
            </a:r>
            <a:endParaRPr lang="en-US" dirty="0"/>
          </a:p>
          <a:p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E4DD5-A0FB-4473-8513-A9DE5B8B1E8C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45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8681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İKU’nun</a:t>
            </a:r>
            <a:r>
              <a:rPr lang="tr-TR" dirty="0" smtClean="0"/>
              <a:t> </a:t>
            </a:r>
            <a:r>
              <a:rPr lang="tr-TR" dirty="0"/>
              <a:t>bir </a:t>
            </a:r>
            <a:r>
              <a:rPr lang="tr-TR" b="1" dirty="0"/>
              <a:t>kalite standardı </a:t>
            </a:r>
            <a:r>
              <a:rPr lang="tr-TR" dirty="0"/>
              <a:t>olduğunu, gönüllü </a:t>
            </a:r>
            <a:r>
              <a:rPr lang="tr-TR" dirty="0" smtClean="0"/>
              <a:t>güvenliğinin</a:t>
            </a:r>
            <a:r>
              <a:rPr lang="tr-TR" dirty="0"/>
              <a:t>, veri kalitesinin güvencesi olduğunu unutmamak ve klinik araştırmanın ilk basamağının </a:t>
            </a:r>
            <a:r>
              <a:rPr lang="tr-TR" b="1" dirty="0" err="1"/>
              <a:t>İKU’ya</a:t>
            </a:r>
            <a:r>
              <a:rPr lang="tr-TR" b="1" dirty="0"/>
              <a:t> hâkimiyet </a:t>
            </a:r>
            <a:r>
              <a:rPr lang="tr-TR" dirty="0"/>
              <a:t>olduğunu bilmek gerekir.</a:t>
            </a:r>
            <a:endParaRPr lang="en-US" dirty="0"/>
          </a:p>
          <a:p>
            <a:endParaRPr lang="en-US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DDA4E-9CDD-4C90-8C31-606351B2C093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46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4094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87712"/>
            <a:ext cx="10515600" cy="823070"/>
          </a:xfrm>
        </p:spPr>
        <p:txBody>
          <a:bodyPr>
            <a:normAutofit/>
          </a:bodyPr>
          <a:lstStyle/>
          <a:p>
            <a:r>
              <a:rPr lang="tr-TR" dirty="0" smtClean="0"/>
              <a:t>Referanslar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77073" y="1142882"/>
            <a:ext cx="11880915" cy="5354566"/>
          </a:xfrm>
        </p:spPr>
        <p:txBody>
          <a:bodyPr>
            <a:normAutofit/>
          </a:bodyPr>
          <a:lstStyle/>
          <a:p>
            <a:r>
              <a:rPr lang="tr-TR" dirty="0" smtClean="0"/>
              <a:t>İyi </a:t>
            </a:r>
            <a:r>
              <a:rPr lang="tr-TR" dirty="0" smtClean="0"/>
              <a:t>Klinik Uygulamalar Kılavuzu</a:t>
            </a:r>
            <a:r>
              <a:rPr lang="tr-TR" u="sng" dirty="0"/>
              <a:t/>
            </a:r>
            <a:br>
              <a:rPr lang="tr-TR" u="sng" dirty="0"/>
            </a:br>
            <a:r>
              <a:rPr lang="en-US" sz="1800" i="1" u="sng" dirty="0" smtClean="0">
                <a:hlinkClick r:id="rId2"/>
              </a:rPr>
              <a:t>https</a:t>
            </a:r>
            <a:r>
              <a:rPr lang="en-US" sz="1800" i="1" u="sng" dirty="0">
                <a:hlinkClick r:id="rId2"/>
              </a:rPr>
              <a:t>://</a:t>
            </a:r>
            <a:r>
              <a:rPr lang="en-US" sz="1800" i="1" u="sng" dirty="0" smtClean="0">
                <a:hlinkClick r:id="rId2"/>
              </a:rPr>
              <a:t>www.titck.gov.tr/mevzuat/2150</a:t>
            </a:r>
            <a:endParaRPr lang="tr-TR" sz="1800" i="1" u="sng" dirty="0" smtClean="0"/>
          </a:p>
          <a:p>
            <a:pPr marL="0" indent="0">
              <a:buNone/>
            </a:pPr>
            <a:endParaRPr lang="tr-TR" sz="1800" i="1" u="sng" dirty="0"/>
          </a:p>
          <a:p>
            <a:r>
              <a:rPr lang="tr-TR" dirty="0" smtClean="0"/>
              <a:t>Helsinki Bildirgesi </a:t>
            </a:r>
            <a:br>
              <a:rPr lang="tr-TR" dirty="0" smtClean="0"/>
            </a:br>
            <a:r>
              <a:rPr lang="tr-TR" sz="1800" i="1" dirty="0" smtClean="0">
                <a:hlinkClick r:id="rId3"/>
              </a:rPr>
              <a:t>http</a:t>
            </a:r>
            <a:r>
              <a:rPr lang="tr-TR" sz="1800" i="1" dirty="0">
                <a:hlinkClick r:id="rId3"/>
              </a:rPr>
              <a:t>://www.ttb.org.tr/images/stories/file/2013/helsinki.pdf</a:t>
            </a:r>
            <a:endParaRPr lang="tr-TR" sz="1800" i="1" dirty="0"/>
          </a:p>
          <a:p>
            <a:endParaRPr lang="tr-TR" dirty="0" smtClean="0"/>
          </a:p>
          <a:p>
            <a:r>
              <a:rPr lang="tr-TR" dirty="0" smtClean="0"/>
              <a:t>İlaç ve biyolojik ürünlerin klinik araştırmaları hakkında yönetmelik </a:t>
            </a:r>
            <a:r>
              <a:rPr lang="tr-TR" sz="1800" i="1" dirty="0">
                <a:hlinkClick r:id="rId4"/>
              </a:rPr>
              <a:t>https://</a:t>
            </a:r>
            <a:r>
              <a:rPr lang="tr-TR" sz="1800" i="1" dirty="0" smtClean="0">
                <a:hlinkClick r:id="rId4"/>
              </a:rPr>
              <a:t>www.resmigazete.gov.tr/eskiler/2023/05/20230527-5.htm</a:t>
            </a:r>
            <a:endParaRPr lang="tr-TR" sz="1800" i="1" dirty="0" smtClean="0"/>
          </a:p>
          <a:p>
            <a:endParaRPr lang="tr-TR" sz="1800" i="1" dirty="0"/>
          </a:p>
          <a:p>
            <a:r>
              <a:rPr lang="tr-TR" sz="1800" dirty="0" err="1"/>
              <a:t>Ekmekci</a:t>
            </a:r>
            <a:r>
              <a:rPr lang="tr-TR" sz="1800" dirty="0"/>
              <a:t> PE, Güner MD. </a:t>
            </a:r>
            <a:r>
              <a:rPr lang="tr-TR" sz="1800" dirty="0" err="1" smtClean="0"/>
              <a:t>Standardizing</a:t>
            </a:r>
            <a:r>
              <a:rPr lang="tr-TR" sz="1800" dirty="0" smtClean="0"/>
              <a:t> </a:t>
            </a:r>
            <a:r>
              <a:rPr lang="tr-TR" sz="1800" dirty="0" err="1" smtClean="0"/>
              <a:t>Decision-Making</a:t>
            </a:r>
            <a:r>
              <a:rPr lang="tr-TR" sz="1800" dirty="0" smtClean="0"/>
              <a:t> </a:t>
            </a:r>
            <a:r>
              <a:rPr lang="tr-TR" sz="1800" dirty="0" err="1" smtClean="0"/>
              <a:t>Processes</a:t>
            </a:r>
            <a:r>
              <a:rPr lang="tr-TR" sz="1800" dirty="0" smtClean="0"/>
              <a:t> in </a:t>
            </a:r>
            <a:r>
              <a:rPr lang="tr-TR" sz="1800" dirty="0" err="1" smtClean="0"/>
              <a:t>Institutional</a:t>
            </a:r>
            <a:r>
              <a:rPr lang="tr-TR" sz="1800" dirty="0" smtClean="0"/>
              <a:t> </a:t>
            </a:r>
            <a:r>
              <a:rPr lang="tr-TR" sz="1800" dirty="0" err="1" smtClean="0"/>
              <a:t>Review</a:t>
            </a:r>
            <a:r>
              <a:rPr lang="tr-TR" sz="1800" dirty="0" smtClean="0"/>
              <a:t> </a:t>
            </a:r>
            <a:r>
              <a:rPr lang="tr-TR" sz="1800" dirty="0" err="1" smtClean="0"/>
              <a:t>Boards</a:t>
            </a:r>
            <a:r>
              <a:rPr lang="tr-TR" sz="1800" dirty="0" smtClean="0"/>
              <a:t> in </a:t>
            </a:r>
            <a:r>
              <a:rPr lang="tr-TR" sz="1800" dirty="0" err="1" smtClean="0"/>
              <a:t>Accordance</a:t>
            </a:r>
            <a:r>
              <a:rPr lang="tr-TR" sz="1800" dirty="0" smtClean="0"/>
              <a:t> </a:t>
            </a:r>
            <a:r>
              <a:rPr lang="tr-TR" sz="1800" dirty="0" err="1" smtClean="0"/>
              <a:t>with</a:t>
            </a:r>
            <a:r>
              <a:rPr lang="tr-TR" sz="1800" dirty="0" smtClean="0"/>
              <a:t> International </a:t>
            </a:r>
            <a:r>
              <a:rPr lang="tr-TR" sz="1800" dirty="0" err="1" smtClean="0"/>
              <a:t>Guidelines</a:t>
            </a:r>
            <a:r>
              <a:rPr lang="tr-TR" sz="1800" dirty="0" smtClean="0"/>
              <a:t> </a:t>
            </a:r>
            <a:r>
              <a:rPr lang="tr-TR" sz="1800" dirty="0" err="1" smtClean="0"/>
              <a:t>and</a:t>
            </a:r>
            <a:r>
              <a:rPr lang="tr-TR" sz="1800" dirty="0" smtClean="0"/>
              <a:t> </a:t>
            </a:r>
            <a:r>
              <a:rPr lang="tr-TR" sz="1800" dirty="0" err="1" smtClean="0"/>
              <a:t>Turkish</a:t>
            </a:r>
            <a:r>
              <a:rPr lang="tr-TR" sz="1800" dirty="0" smtClean="0"/>
              <a:t> </a:t>
            </a:r>
            <a:r>
              <a:rPr lang="tr-TR" sz="1800" dirty="0" err="1" smtClean="0"/>
              <a:t>Regulations</a:t>
            </a:r>
            <a:r>
              <a:rPr lang="tr-TR" sz="1800" dirty="0"/>
              <a:t>. Türkiye Klinikleri Tıp Etiği-Hukuku-Tarihi Dergisi (</a:t>
            </a:r>
            <a:r>
              <a:rPr lang="tr-TR" sz="1800" dirty="0" err="1" smtClean="0"/>
              <a:t>Turkish</a:t>
            </a:r>
            <a:r>
              <a:rPr lang="tr-TR" sz="1800" dirty="0" smtClean="0"/>
              <a:t> </a:t>
            </a:r>
            <a:r>
              <a:rPr lang="tr-TR" sz="1800" dirty="0" err="1" smtClean="0"/>
              <a:t>Clinics</a:t>
            </a:r>
            <a:r>
              <a:rPr lang="tr-TR" sz="1800" dirty="0" smtClean="0"/>
              <a:t> J </a:t>
            </a:r>
            <a:r>
              <a:rPr lang="tr-TR" sz="1800" dirty="0" err="1" smtClean="0"/>
              <a:t>Med</a:t>
            </a:r>
            <a:r>
              <a:rPr lang="tr-TR" sz="1800" dirty="0" smtClean="0"/>
              <a:t> </a:t>
            </a:r>
            <a:r>
              <a:rPr lang="tr-TR" sz="1800" dirty="0" err="1" smtClean="0"/>
              <a:t>Ethics</a:t>
            </a:r>
            <a:r>
              <a:rPr lang="tr-TR" sz="1800" dirty="0"/>
              <a:t>.), 2018. 26(1), 6-22., </a:t>
            </a:r>
            <a:r>
              <a:rPr lang="tr-TR" sz="1800" dirty="0" err="1"/>
              <a:t>Doi</a:t>
            </a:r>
            <a:r>
              <a:rPr lang="tr-TR" sz="1800" dirty="0"/>
              <a:t>: 10.5336, mdethic.2017-58536</a:t>
            </a:r>
            <a:endParaRPr lang="tr-TR" sz="1800" i="1" dirty="0"/>
          </a:p>
          <a:p>
            <a:pPr marL="0" indent="0">
              <a:buNone/>
            </a:pPr>
            <a:endParaRPr lang="tr-TR" sz="2000" i="1" dirty="0" smtClean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C2E2-492B-4816-875A-354A0E0BB634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47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97331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33771"/>
            <a:ext cx="10515600" cy="823070"/>
          </a:xfrm>
        </p:spPr>
        <p:txBody>
          <a:bodyPr/>
          <a:lstStyle/>
          <a:p>
            <a:r>
              <a:rPr lang="tr-TR" dirty="0"/>
              <a:t>İyi Klinik Uygulamalar</a:t>
            </a:r>
            <a:endParaRPr lang="tr-TR" sz="4000" dirty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419100" y="852488"/>
            <a:ext cx="11353800" cy="4351338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tr-TR" dirty="0" smtClean="0"/>
              <a:t>Giriş</a:t>
            </a:r>
            <a:endParaRPr lang="tr-TR" dirty="0"/>
          </a:p>
          <a:p>
            <a:pPr marL="342900" indent="-342900">
              <a:buFont typeface="+mj-lt"/>
              <a:buAutoNum type="arabicPeriod"/>
            </a:pPr>
            <a:r>
              <a:rPr lang="tr-TR" dirty="0" smtClean="0"/>
              <a:t>Klinik </a:t>
            </a:r>
            <a:r>
              <a:rPr lang="tr-TR" dirty="0"/>
              <a:t>araştırma terimlerinin </a:t>
            </a:r>
            <a:r>
              <a:rPr lang="tr-TR" dirty="0" smtClean="0"/>
              <a:t>tanımları</a:t>
            </a:r>
            <a:endParaRPr lang="tr-TR" dirty="0"/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İyi Klinik Uygulamalarının </a:t>
            </a:r>
            <a:r>
              <a:rPr lang="tr-TR" dirty="0">
                <a:solidFill>
                  <a:srgbClr val="FF0000"/>
                </a:solidFill>
              </a:rPr>
              <a:t>Temel İlkeleri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>
                <a:solidFill>
                  <a:srgbClr val="FF0000"/>
                </a:solidFill>
              </a:rPr>
              <a:t>Etik Kurulların </a:t>
            </a:r>
            <a:r>
              <a:rPr lang="tr-TR" dirty="0"/>
              <a:t>yapı, görev, sorumlulukları ile çalışma usul ve esasları  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>
                <a:solidFill>
                  <a:srgbClr val="FF0000"/>
                </a:solidFill>
              </a:rPr>
              <a:t>Araştırmacıların </a:t>
            </a:r>
            <a:r>
              <a:rPr lang="tr-TR" dirty="0"/>
              <a:t>nitelik, görev ve sorumlulukları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>
                <a:solidFill>
                  <a:srgbClr val="FF0000"/>
                </a:solidFill>
              </a:rPr>
              <a:t>Destekleyicilerin</a:t>
            </a:r>
            <a:r>
              <a:rPr lang="tr-TR" dirty="0"/>
              <a:t> görev ve sorumlulukları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İzleme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/>
              <a:t>Klinik Araştırma </a:t>
            </a:r>
            <a:r>
              <a:rPr lang="tr-TR" dirty="0">
                <a:solidFill>
                  <a:srgbClr val="FF0000"/>
                </a:solidFill>
              </a:rPr>
              <a:t>Protokollerinin</a:t>
            </a:r>
            <a:r>
              <a:rPr lang="tr-TR" dirty="0"/>
              <a:t> yapıları ve içerikleri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>
                <a:solidFill>
                  <a:srgbClr val="FF0000"/>
                </a:solidFill>
              </a:rPr>
              <a:t>Bilgilendirilmiş Gönüllü Olur Formu</a:t>
            </a:r>
          </a:p>
          <a:p>
            <a:pPr marL="342900" indent="-342900">
              <a:buFont typeface="+mj-lt"/>
              <a:buAutoNum type="arabicPeriod"/>
            </a:pPr>
            <a:r>
              <a:rPr lang="tr-TR" dirty="0" smtClean="0">
                <a:solidFill>
                  <a:srgbClr val="FF0000"/>
                </a:solidFill>
              </a:rPr>
              <a:t> Araştırma </a:t>
            </a:r>
            <a:r>
              <a:rPr lang="tr-TR" dirty="0">
                <a:solidFill>
                  <a:srgbClr val="FF0000"/>
                </a:solidFill>
              </a:rPr>
              <a:t>Broşürü</a:t>
            </a:r>
            <a:r>
              <a:rPr lang="tr-TR" dirty="0"/>
              <a:t>nde yer alması gereken bilgiler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Kl</a:t>
            </a:r>
            <a:r>
              <a:rPr lang="tr-TR" dirty="0"/>
              <a:t>i</a:t>
            </a:r>
            <a:r>
              <a:rPr lang="en-US" dirty="0"/>
              <a:t>n</a:t>
            </a:r>
            <a:r>
              <a:rPr lang="tr-TR" dirty="0"/>
              <a:t>i</a:t>
            </a:r>
            <a:r>
              <a:rPr lang="en-US" dirty="0"/>
              <a:t>k </a:t>
            </a:r>
            <a:r>
              <a:rPr lang="en-US" dirty="0" err="1"/>
              <a:t>ara</a:t>
            </a:r>
            <a:r>
              <a:rPr lang="tr-TR" dirty="0"/>
              <a:t>ş</a:t>
            </a:r>
            <a:r>
              <a:rPr lang="en-US" dirty="0" err="1"/>
              <a:t>tırmanın</a:t>
            </a:r>
            <a:r>
              <a:rPr lang="en-US" dirty="0"/>
              <a:t> </a:t>
            </a:r>
            <a:r>
              <a:rPr lang="en-US" dirty="0" err="1"/>
              <a:t>yürütülmes</a:t>
            </a:r>
            <a:r>
              <a:rPr lang="tr-TR" dirty="0"/>
              <a:t>i</a:t>
            </a:r>
            <a:r>
              <a:rPr lang="en-US" dirty="0"/>
              <a:t> </a:t>
            </a:r>
            <a:r>
              <a:rPr lang="tr-TR" dirty="0"/>
              <a:t>i</a:t>
            </a:r>
            <a:r>
              <a:rPr lang="en-US" dirty="0"/>
              <a:t>ç</a:t>
            </a:r>
            <a:r>
              <a:rPr lang="tr-TR" dirty="0"/>
              <a:t>i</a:t>
            </a:r>
            <a:r>
              <a:rPr lang="en-US" dirty="0"/>
              <a:t>n </a:t>
            </a:r>
            <a:r>
              <a:rPr lang="en-US" dirty="0" err="1"/>
              <a:t>gerekl</a:t>
            </a:r>
            <a:r>
              <a:rPr lang="tr-TR" dirty="0"/>
              <a:t>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Temel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Belgeler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9988F-EF22-4B51-9998-46F340F1BA2F}" type="datetime1">
              <a:rPr lang="tr-TR" smtClean="0"/>
              <a:t>12.07.2023</a:t>
            </a:fld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5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2343664" y="6379690"/>
            <a:ext cx="940761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>
                <a:hlinkClick r:id="rId3"/>
              </a:rPr>
              <a:t>http://www.titck.gov.tr/PortalAdmin/Uploads/UnitPageAttachment/b607e1a453003.pdf</a:t>
            </a:r>
            <a:endParaRPr lang="tr-TR" sz="1400" i="1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955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584074"/>
          <a:ext cx="10515600" cy="5713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ikdörtgen 4"/>
          <p:cNvSpPr/>
          <p:nvPr/>
        </p:nvSpPr>
        <p:spPr>
          <a:xfrm>
            <a:off x="5554858" y="3192816"/>
            <a:ext cx="11905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5400" b="1" dirty="0">
                <a:solidFill>
                  <a:schemeClr val="bg1"/>
                </a:solidFill>
              </a:rPr>
              <a:t>İKU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8CC9F-6AC5-4229-86F7-B28C597655E5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6</a:t>
            </a:fld>
            <a:endParaRPr lang="en-US"/>
          </a:p>
        </p:txBody>
      </p:sp>
      <p:sp>
        <p:nvSpPr>
          <p:cNvPr id="8" name="Metin kutusu 7"/>
          <p:cNvSpPr txBox="1"/>
          <p:nvPr/>
        </p:nvSpPr>
        <p:spPr>
          <a:xfrm>
            <a:off x="3400509" y="0"/>
            <a:ext cx="54992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13 TEMEL İKU İLKESİ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942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5431" y="143831"/>
            <a:ext cx="11681138" cy="1205057"/>
          </a:xfrm>
        </p:spPr>
        <p:txBody>
          <a:bodyPr>
            <a:normAutofit/>
          </a:bodyPr>
          <a:lstStyle/>
          <a:p>
            <a:r>
              <a:rPr lang="tr-TR" sz="3600" b="1" dirty="0"/>
              <a:t>1. </a:t>
            </a:r>
            <a:r>
              <a:rPr lang="tr-TR" sz="3600" b="1" dirty="0" smtClean="0"/>
              <a:t>İlke: Evrensel </a:t>
            </a:r>
            <a:r>
              <a:rPr lang="tr-TR" sz="3600" b="1" dirty="0"/>
              <a:t>etik kurallar ve yerel mevzuata </a:t>
            </a:r>
            <a:r>
              <a:rPr lang="tr-TR" sz="3600" b="1" dirty="0" smtClean="0"/>
              <a:t>uygunluk</a:t>
            </a:r>
            <a:endParaRPr lang="en-US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8186" y="2459865"/>
            <a:ext cx="11127346" cy="403108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tr-TR" sz="2400" b="1" dirty="0" smtClean="0"/>
              <a:t>Helsinki Bildirgesi </a:t>
            </a:r>
            <a:r>
              <a:rPr lang="tr-TR" sz="2400" dirty="0" smtClean="0"/>
              <a:t>başta </a:t>
            </a:r>
            <a:r>
              <a:rPr lang="tr-TR" sz="2400" dirty="0"/>
              <a:t>olmak üzere klinik araştırmaların planlanması, yürütülmesi ve değerlendirilmesi ile ilgili </a:t>
            </a:r>
            <a:r>
              <a:rPr lang="tr-TR" sz="2400" b="1" dirty="0"/>
              <a:t>uluslararası ve ulusal tüm mevzuat</a:t>
            </a:r>
            <a:r>
              <a:rPr lang="tr-TR" sz="2400" dirty="0"/>
              <a:t>, kılavuz ve ilkeler dikkate alınmalı, </a:t>
            </a:r>
            <a:r>
              <a:rPr lang="tr-TR" sz="2400" b="1" dirty="0"/>
              <a:t>tüm araştırma ekibi </a:t>
            </a:r>
            <a:r>
              <a:rPr lang="tr-TR" sz="2400" dirty="0"/>
              <a:t>tarafından özümsenerek </a:t>
            </a:r>
            <a:r>
              <a:rPr lang="tr-TR" sz="2400" b="1" dirty="0"/>
              <a:t>öğrenilmeli</a:t>
            </a:r>
            <a:r>
              <a:rPr lang="tr-TR" sz="2400" dirty="0"/>
              <a:t> ve </a:t>
            </a:r>
            <a:r>
              <a:rPr lang="tr-TR" sz="2400" b="1" dirty="0"/>
              <a:t>uygulanmalıdır</a:t>
            </a:r>
            <a:r>
              <a:rPr lang="tr-TR" sz="2400" dirty="0"/>
              <a:t>. </a:t>
            </a:r>
            <a:endParaRPr lang="en-US" sz="2400" dirty="0"/>
          </a:p>
          <a:p>
            <a:r>
              <a:rPr lang="tr-TR" sz="2400" dirty="0" smtClean="0"/>
              <a:t>Bu </a:t>
            </a:r>
            <a:r>
              <a:rPr lang="tr-TR" sz="2400" dirty="0"/>
              <a:t>kurallara uygun olarak hazırlanmış </a:t>
            </a:r>
            <a:r>
              <a:rPr lang="tr-TR" sz="2400" dirty="0" smtClean="0"/>
              <a:t>tüm araştırma dokümanları (araştırma </a:t>
            </a:r>
            <a:r>
              <a:rPr lang="tr-TR" sz="2400" dirty="0"/>
              <a:t>protokolü, bilgilendirilmiş gönüllü olur formu, araştırmacı broşürü, araştırma bütçesi </a:t>
            </a:r>
            <a:r>
              <a:rPr lang="tr-TR" sz="2400" dirty="0" smtClean="0"/>
              <a:t>vb.) </a:t>
            </a:r>
            <a:r>
              <a:rPr lang="tr-TR" sz="2400" b="1" dirty="0" smtClean="0"/>
              <a:t>ETİK KURUL </a:t>
            </a:r>
            <a:r>
              <a:rPr lang="tr-TR" sz="2400" dirty="0" smtClean="0"/>
              <a:t>onayına sunulmalıdır.</a:t>
            </a:r>
          </a:p>
          <a:p>
            <a:r>
              <a:rPr lang="tr-TR" sz="2400" dirty="0" smtClean="0"/>
              <a:t>Araştırma, etik </a:t>
            </a:r>
            <a:r>
              <a:rPr lang="tr-TR" sz="2400" dirty="0"/>
              <a:t>kurul onayı alındıktan ve </a:t>
            </a:r>
            <a:r>
              <a:rPr lang="tr-TR" sz="2400" b="1" dirty="0"/>
              <a:t>Türkiye İlaç ve Tıbbi Cihaz Kurumu Klinik Araştırmalar Dairesi</a:t>
            </a:r>
            <a:r>
              <a:rPr lang="tr-TR" sz="2400" dirty="0"/>
              <a:t>nden izin alındıktan </a:t>
            </a:r>
            <a:r>
              <a:rPr lang="tr-TR" sz="2400" b="1" dirty="0"/>
              <a:t>sonra başlatılmalıdır</a:t>
            </a:r>
            <a:r>
              <a:rPr lang="tr-TR" sz="2400" dirty="0"/>
              <a:t>. </a:t>
            </a:r>
            <a:endParaRPr lang="en-US" sz="2400" dirty="0"/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827710287"/>
              </p:ext>
            </p:extLst>
          </p:nvPr>
        </p:nvGraphicFramePr>
        <p:xfrm>
          <a:off x="671848" y="1122947"/>
          <a:ext cx="10848304" cy="1504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3219-765F-4EF6-8536-6590D51602F7}" type="datetime1">
              <a:rPr lang="tr-TR" smtClean="0"/>
              <a:t>12.07.2023</a:t>
            </a:fld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0140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Helsinki Bildirgesi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hlinkClick r:id="rId2"/>
              </a:rPr>
              <a:t>https</a:t>
            </a:r>
            <a:r>
              <a:rPr lang="tr-TR" dirty="0">
                <a:hlinkClick r:id="rId2"/>
              </a:rPr>
              <a:t>://www.wma.net/policies-post/wma-declaration-of-helsinki-ethical-principles-for-medical-research-involving-human-subjects</a:t>
            </a:r>
            <a:r>
              <a:rPr lang="tr-TR" dirty="0" smtClean="0">
                <a:hlinkClick r:id="rId2"/>
              </a:rPr>
              <a:t>/</a:t>
            </a:r>
            <a:endParaRPr lang="tr-TR" dirty="0" smtClean="0"/>
          </a:p>
          <a:p>
            <a:r>
              <a:rPr lang="tr-TR" dirty="0">
                <a:hlinkClick r:id="rId3"/>
              </a:rPr>
              <a:t>http://www.ttb.org.tr/images/stories/file/2013/helsinki.pdf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5E8B1-F706-42EA-B1A2-83323568232A}" type="datetime1">
              <a:rPr lang="tr-TR" smtClean="0"/>
              <a:t>12.07.2023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B52C8-AF64-480D-A255-15E01E46C8EB}" type="slidenum">
              <a:rPr lang="tr-TR" smtClean="0"/>
              <a:t>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4421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7030A0"/>
                </a:solidFill>
              </a:rPr>
              <a:t>GÖNÜLLÜ İLE İLGİLİ İKU KURALLARI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A158C-7D1F-4DAF-B400-57A3A420C677}" type="datetime1">
              <a:rPr lang="tr-TR" smtClean="0"/>
              <a:t>12.07.2023</a:t>
            </a:fld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4D6BD-E6E8-4D6E-B0D3-15D81AEAAEB4}" type="slidenum">
              <a:rPr lang="en-US" smtClean="0"/>
              <a:t>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Kırıkkale Üniversitesi Tıp Fakültesi Klinik Araştırmalar Etik Kurulu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32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1020</TotalTime>
  <Words>2801</Words>
  <Application>Microsoft Office PowerPoint</Application>
  <PresentationFormat>Özel</PresentationFormat>
  <Paragraphs>384</Paragraphs>
  <Slides>47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47</vt:i4>
      </vt:variant>
    </vt:vector>
  </HeadingPairs>
  <TitlesOfParts>
    <vt:vector size="48" baseType="lpstr">
      <vt:lpstr>Office Teması</vt:lpstr>
      <vt:lpstr>İyi Klinik Uygulamalar</vt:lpstr>
      <vt:lpstr>Klinik Araştırmanın Uyması Gereken Etik Kurallar</vt:lpstr>
      <vt:lpstr>İyi Klinik Uygulamalar</vt:lpstr>
      <vt:lpstr>Uluslararası Uyum Konferansı</vt:lpstr>
      <vt:lpstr>İyi Klinik Uygulamalar</vt:lpstr>
      <vt:lpstr>PowerPoint Sunusu</vt:lpstr>
      <vt:lpstr>1. İlke: Evrensel etik kurallar ve yerel mevzuata uygunluk</vt:lpstr>
      <vt:lpstr>Helsinki Bildirgesi</vt:lpstr>
      <vt:lpstr>GÖNÜLLÜ İLE İLGİLİ İKU KURALLARI</vt:lpstr>
      <vt:lpstr>2. İlke: Risk / yarar değerlendirmesi</vt:lpstr>
      <vt:lpstr>2. İlke: Risk / yarar değerlendirmesi</vt:lpstr>
      <vt:lpstr>2. İlke: Risk / yarar değerlendirmesi</vt:lpstr>
      <vt:lpstr>2. İlke: Risk / yarar değerlendirmesi</vt:lpstr>
      <vt:lpstr>3. İlke: Gönüllülerin en iyi şekilde korunması</vt:lpstr>
      <vt:lpstr>3. İlke: Gönüllülerin en iyi şekilde korunması</vt:lpstr>
      <vt:lpstr>3. İlke: Gönüllülerin en iyi şekilde korunması</vt:lpstr>
      <vt:lpstr>9. İlke: Bilgilendirilmiş Gönüllü Oluru alınması</vt:lpstr>
      <vt:lpstr>9. İlke: Bilgilendirilmiş Gönüllü Oluru alınması</vt:lpstr>
      <vt:lpstr>9. İlke: Bilgilendirilmiş Gönüllü Oluru alınması</vt:lpstr>
      <vt:lpstr>11. İlke: Özel hayat ve gizlilik kurallarına uygunluk</vt:lpstr>
      <vt:lpstr>ARAŞTIRMA İLE İLGİLİ İKU KURALLARI</vt:lpstr>
      <vt:lpstr>4. İlke: Mevcut bilimsel altyapı</vt:lpstr>
      <vt:lpstr>4. İlke: Mevcut bilimsel altyapı</vt:lpstr>
      <vt:lpstr>5. İlke: Uygun protokol hazırlanması</vt:lpstr>
      <vt:lpstr>5. İlke: Uygun protokol hazırlanması</vt:lpstr>
      <vt:lpstr>5. İlke: Uygun protokol hazırlanması</vt:lpstr>
      <vt:lpstr>6. İlke: Araştırmanın onaylı protokole uygun yürütülmesi</vt:lpstr>
      <vt:lpstr>Bağımsız Etik Kurul</vt:lpstr>
      <vt:lpstr>Etik Kurulların Araştırmalarda Rolü ve Sorumlulukları</vt:lpstr>
      <vt:lpstr>Etik Kurul Değerlendirme Standartları</vt:lpstr>
      <vt:lpstr>10. İlke: İyi dosyalama ve arşivleme kurallarına uygunluk</vt:lpstr>
      <vt:lpstr>10. İlke: İyi dosyalama ve arşivleme kurallarına uygunluk</vt:lpstr>
      <vt:lpstr>12. İlke: İyi imalat uygulamalarına uygunluk</vt:lpstr>
      <vt:lpstr>Tıbbi Araştırma Ürünü</vt:lpstr>
      <vt:lpstr>Plasebo Kullanımı </vt:lpstr>
      <vt:lpstr>13. İlke: Araştırma kalitesinin en yüksek düzeye getirilmesi</vt:lpstr>
      <vt:lpstr>13. İlke: Araştırma kalitesinin en yüksek düzeye getirilmesi</vt:lpstr>
      <vt:lpstr>13. İlke: Araştırma kalitesinin en yüksek düzeye getirilmesi</vt:lpstr>
      <vt:lpstr>ARAŞTIRMACI İLE İLGİLİ İKU KURALLARI</vt:lpstr>
      <vt:lpstr>7. İlke: Sorumlu araştırmacının hekim veya diş hekimi olması</vt:lpstr>
      <vt:lpstr>7. İlke: Sorumlu araştırmacının hekim veya diş hekimi olması</vt:lpstr>
      <vt:lpstr>8. İlke: Araştırma ekibi yetkinliği</vt:lpstr>
      <vt:lpstr>8. İlke: Araştırma ekibi yetkinliği</vt:lpstr>
      <vt:lpstr>Araştırmacının mutlaka çalışmayı yapmak için yeterli zamanı olmalıdır. </vt:lpstr>
      <vt:lpstr>Araştırmacı yeterliliği </vt:lpstr>
      <vt:lpstr>Sonuç</vt:lpstr>
      <vt:lpstr>Referanslar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Lenovo</cp:lastModifiedBy>
  <cp:revision>128</cp:revision>
  <dcterms:created xsi:type="dcterms:W3CDTF">2016-05-10T12:47:26Z</dcterms:created>
  <dcterms:modified xsi:type="dcterms:W3CDTF">2023-07-12T13:37:39Z</dcterms:modified>
</cp:coreProperties>
</file>